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Consolas" charset="1" panose="020B0609020204030204"/>
      <p:regular r:id="rId13"/>
    </p:embeddedFont>
    <p:embeddedFont>
      <p:font typeface="Consolas Bold" charset="1" panose="020B0709020204030204"/>
      <p:regular r:id="rId14"/>
    </p:embeddedFont>
    <p:embeddedFont>
      <p:font typeface="Consolas Italics" charset="1" panose="020B06090202040A0204"/>
      <p:regular r:id="rId15"/>
    </p:embeddedFont>
    <p:embeddedFont>
      <p:font typeface="Consolas Bold Italics" charset="1" panose="020B07090202040A0204"/>
      <p:regular r:id="rId16"/>
    </p:embeddedFont>
    <p:embeddedFont>
      <p:font typeface="Open Sans" charset="1" panose="00000000000000000000"/>
      <p:regular r:id="rId17"/>
    </p:embeddedFont>
    <p:embeddedFont>
      <p:font typeface="Open Sans Bold" charset="1" panose="00000000000000000000"/>
      <p:regular r:id="rId18"/>
    </p:embeddedFont>
    <p:embeddedFont>
      <p:font typeface="Open Sans Italics" charset="1" panose="00000000000000000000"/>
      <p:regular r:id="rId19"/>
    </p:embeddedFont>
    <p:embeddedFont>
      <p:font typeface="Open Sans Bold Italics" charset="1" panose="00000000000000000000"/>
      <p:regular r:id="rId20"/>
    </p:embeddedFont>
    <p:embeddedFont>
      <p:font typeface="Open Sans Light" charset="1" panose="00000000000000000000"/>
      <p:regular r:id="rId21"/>
    </p:embeddedFont>
    <p:embeddedFont>
      <p:font typeface="Open Sans Light Italics" charset="1" panose="00000000000000000000"/>
      <p:regular r:id="rId22"/>
    </p:embeddedFont>
    <p:embeddedFont>
      <p:font typeface="Open Sans Medium" charset="1" panose="00000000000000000000"/>
      <p:regular r:id="rId23"/>
    </p:embeddedFont>
    <p:embeddedFont>
      <p:font typeface="Open Sans Medium Italics" charset="1" panose="00000000000000000000"/>
      <p:regular r:id="rId24"/>
    </p:embeddedFont>
    <p:embeddedFont>
      <p:font typeface="Open Sans Semi-Bold" charset="1" panose="00000000000000000000"/>
      <p:regular r:id="rId25"/>
    </p:embeddedFont>
    <p:embeddedFont>
      <p:font typeface="Open Sans Semi-Bold Italics" charset="1" panose="00000000000000000000"/>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49" Target="slides/slide21.xml" Type="http://schemas.openxmlformats.org/officeDocument/2006/relationships/slide"/><Relationship Id="rId5" Target="tableStyles.xml" Type="http://schemas.openxmlformats.org/officeDocument/2006/relationships/tableStyles"/><Relationship Id="rId50" Target="slides/slide22.xml" Type="http://schemas.openxmlformats.org/officeDocument/2006/relationships/slide"/><Relationship Id="rId51" Target="slides/slide23.xml" Type="http://schemas.openxmlformats.org/officeDocument/2006/relationships/slide"/><Relationship Id="rId52" Target="slides/slide24.xml" Type="http://schemas.openxmlformats.org/officeDocument/2006/relationships/slide"/><Relationship Id="rId53" Target="slides/slide25.xml" Type="http://schemas.openxmlformats.org/officeDocument/2006/relationships/slide"/><Relationship Id="rId54" Target="slides/slide26.xml" Type="http://schemas.openxmlformats.org/officeDocument/2006/relationships/slide"/><Relationship Id="rId55" Target="slides/slide27.xml" Type="http://schemas.openxmlformats.org/officeDocument/2006/relationships/slide"/><Relationship Id="rId56" Target="slides/slide28.xml" Type="http://schemas.openxmlformats.org/officeDocument/2006/relationships/slide"/><Relationship Id="rId57" Target="slides/slide29.xml" Type="http://schemas.openxmlformats.org/officeDocument/2006/relationships/slide"/><Relationship Id="rId58" Target="slides/slide30.xml" Type="http://schemas.openxmlformats.org/officeDocument/2006/relationships/slide"/><Relationship Id="rId59" Target="notesMasters/notesMaster1.xml" Type="http://schemas.openxmlformats.org/officeDocument/2006/relationships/notesMaster"/><Relationship Id="rId6" Target="fonts/font6.fntdata" Type="http://schemas.openxmlformats.org/officeDocument/2006/relationships/font"/><Relationship Id="rId60" Target="theme/theme2.xml" Type="http://schemas.openxmlformats.org/officeDocument/2006/relationships/theme"/><Relationship Id="rId61" Target="notesSlides/notesSlide1.xml" Type="http://schemas.openxmlformats.org/officeDocument/2006/relationships/notesSlide"/><Relationship Id="rId62" Target="notesSlides/notesSlide2.xml" Type="http://schemas.openxmlformats.org/officeDocument/2006/relationships/notesSlide"/><Relationship Id="rId63" Target="notesSlides/notesSlide3.xml" Type="http://schemas.openxmlformats.org/officeDocument/2006/relationships/notesSlide"/><Relationship Id="rId64" Target="notesSlides/notesSlide4.xml" Type="http://schemas.openxmlformats.org/officeDocument/2006/relationships/notesSlide"/><Relationship Id="rId65" Target="notesSlides/notesSlide5.xml" Type="http://schemas.openxmlformats.org/officeDocument/2006/relationships/notesSlide"/><Relationship Id="rId66" Target="notesSlides/notesSlide6.xml" Type="http://schemas.openxmlformats.org/officeDocument/2006/relationships/notesSlide"/><Relationship Id="rId67" Target="notesSlides/notesSlide7.xml" Type="http://schemas.openxmlformats.org/officeDocument/2006/relationships/notesSlide"/><Relationship Id="rId68" Target="notesSlides/notesSlide8.xml" Type="http://schemas.openxmlformats.org/officeDocument/2006/relationships/notesSlide"/><Relationship Id="rId69" Target="notesSlides/notesSlide9.xml" Type="http://schemas.openxmlformats.org/officeDocument/2006/relationships/notesSlide"/><Relationship Id="rId7" Target="fonts/font7.fntdata" Type="http://schemas.openxmlformats.org/officeDocument/2006/relationships/font"/><Relationship Id="rId70" Target="notesSlides/notesSlide10.xml" Type="http://schemas.openxmlformats.org/officeDocument/2006/relationships/notesSlide"/><Relationship Id="rId71" Target="notesSlides/notesSlide11.xml" Type="http://schemas.openxmlformats.org/officeDocument/2006/relationships/notesSlide"/><Relationship Id="rId72" Target="notesSlides/notesSlide12.xml" Type="http://schemas.openxmlformats.org/officeDocument/2006/relationships/notesSlide"/><Relationship Id="rId73" Target="notesSlides/notesSlide13.xml" Type="http://schemas.openxmlformats.org/officeDocument/2006/relationships/notesSlide"/><Relationship Id="rId74" Target="notesSlides/notesSlide14.xml" Type="http://schemas.openxmlformats.org/officeDocument/2006/relationships/notesSlide"/><Relationship Id="rId75" Target="notesSlides/notesSlide15.xml" Type="http://schemas.openxmlformats.org/officeDocument/2006/relationships/notesSlide"/><Relationship Id="rId76" Target="notesSlides/notesSlide16.xml" Type="http://schemas.openxmlformats.org/officeDocument/2006/relationships/notesSlide"/><Relationship Id="rId77" Target="notesSlides/notesSlide17.xml" Type="http://schemas.openxmlformats.org/officeDocument/2006/relationships/notesSlide"/><Relationship Id="rId78" Target="notesSlides/notesSlide18.xml" Type="http://schemas.openxmlformats.org/officeDocument/2006/relationships/notesSlide"/><Relationship Id="rId79" Target="notesSlides/notesSlide19.xml" Type="http://schemas.openxmlformats.org/officeDocument/2006/relationships/notesSlide"/><Relationship Id="rId8" Target="fonts/font8.fntdata" Type="http://schemas.openxmlformats.org/officeDocument/2006/relationships/font"/><Relationship Id="rId80" Target="notesSlides/notesSlide20.xml" Type="http://schemas.openxmlformats.org/officeDocument/2006/relationships/notesSlide"/><Relationship Id="rId81" Target="notesSlides/notesSlide21.xml" Type="http://schemas.openxmlformats.org/officeDocument/2006/relationships/notesSlide"/><Relationship Id="rId82" Target="notesSlides/notesSlide22.xml" Type="http://schemas.openxmlformats.org/officeDocument/2006/relationships/notesSlide"/><Relationship Id="rId83" Target="notesSlides/notesSlide23.xml" Type="http://schemas.openxmlformats.org/officeDocument/2006/relationships/notesSlide"/><Relationship Id="rId84" Target="notesSlides/notesSlide24.xml" Type="http://schemas.openxmlformats.org/officeDocument/2006/relationships/notesSlide"/><Relationship Id="rId85" Target="notesSlides/notesSlide25.xml" Type="http://schemas.openxmlformats.org/officeDocument/2006/relationships/notesSlide"/><Relationship Id="rId86" Target="notesSlides/notesSlide26.xml" Type="http://schemas.openxmlformats.org/officeDocument/2006/relationships/notesSlide"/><Relationship Id="rId87" Target="notesSlides/notesSlide27.xml" Type="http://schemas.openxmlformats.org/officeDocument/2006/relationships/notesSlide"/><Relationship Id="rId88" Target="notesSlides/notesSlide28.xml" Type="http://schemas.openxmlformats.org/officeDocument/2006/relationships/notesSlide"/><Relationship Id="rId89" Target="notesSlides/notesSlide29.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my name is Aliyu Kuburat, and I analyzed the dataset on the COVID-19 pandemic. Although there is much insight that could be derived from this data, but I focused on specific objectives. Please note that all analyses and recommendations are entirely based on the dataset.</a:t>
            </a:r>
          </a:p>
          <a:p>
            <a:r>
              <a:rPr lang="en-US"/>
              <a:t>The COVID-19 pandemic has greatly impacted people's health globally, making it crucial to use data to gain insights into how the virus is spreading. As a data analyst, I have been responsible for analyzing a COVID-19 dataset to extract valuable insights and present my findings.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 date is 2020 and end date is 2021.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12 months in the data. January-december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Death record has the least avg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0 is the most frequent value across confirmed, death and recovered record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is also the minimum value across 2020 and 2021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Death has the maximum record count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Confirmed cases have the highest number of recorded cases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Confirmed cases have high standard deviation and variance, indicating variability in the confirmation rate across the dataset, there is an increasing rate of confirmed cases.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analyzed and cleaned this dataset using SQL, did some cleaning and cross-checked my query results using Excel.</a:t>
            </a:r>
          </a:p>
          <a:p>
            <a:r>
              <a:rPr lang="en-US"/>
              <a:t/>
            </a:r>
          </a:p>
          <a:p>
            <a:r>
              <a:rPr lang="en-US"/>
              <a:t>"That's the provided data for the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number of deaths per month has been increasing with a wider range of variation.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high standard deviation means scattered data and a high variance confirms significant variability in the dataset's recovered cases. Recovery rate differs significantly among observed cases, and some regions or populations may have higher recovery rates than others. But generally, there is a high recovery rate.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Turkey is the country with the highest confirmed case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Countries with the lowest number of death case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Top 5 countries are</a:t>
            </a:r>
          </a:p>
          <a:p>
            <a:r>
              <a:rPr lang="en-US"/>
              <a:t>India</a:t>
            </a:r>
          </a:p>
          <a:p>
            <a:r>
              <a:rPr lang="en-US"/>
              <a:t>Brazil</a:t>
            </a:r>
          </a:p>
          <a:p>
            <a:r>
              <a:rPr lang="en-US"/>
              <a:t>US</a:t>
            </a:r>
          </a:p>
          <a:p>
            <a:r>
              <a:rPr lang="en-US"/>
              <a:t>Turkey and</a:t>
            </a:r>
          </a:p>
          <a:p>
            <a:r>
              <a:rPr lang="en-US"/>
              <a:t>Russia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COVID-19 data analysis reveals uneven impact across regions, fluctuations in cases and identified hardest-hit countries.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recommendation is to focus on tailored strategies for the hardest-hit regions and invest in research to enhance our ability to respond to future pandemics.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Way Forward </a:t>
            </a:r>
          </a:p>
          <a:p>
            <a:r>
              <a:rPr lang="en-US"/>
              <a:t/>
            </a:r>
          </a:p>
          <a:p>
            <a:r>
              <a:rPr lang="en-US"/>
              <a:t>Ongoing monitoring</a:t>
            </a:r>
          </a:p>
          <a:p>
            <a:r>
              <a:rPr lang="en-US"/>
              <a:t>Collaborations</a:t>
            </a:r>
          </a:p>
          <a:p>
            <a:r>
              <a:rPr lang="en-US"/>
              <a:t>and Embracing Innovation.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ensure the data was ready for analysis, I imported the first 1000 rows into MySQL. I encountered an issue with some inconsistent date data and used Excel's "text to column" and formatting feature to fix it. After confirming everything was okay, I imported the entire dataset for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Identified monthly trends, geographical insights and Recovery rates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Started the Analysis by checking the table and columns in the data and getting more familiar with all the information provided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was no null value in the data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Total data set 78,386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had to modify the date column and did a check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Freeform 6" id="6" descr="preencoded.png"/>
          <p:cNvSpPr/>
          <p:nvPr/>
        </p:nvSpPr>
        <p:spPr>
          <a:xfrm flipH="false" flipV="false" rot="0">
            <a:off x="1143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036736" y="540373"/>
            <a:ext cx="10402789" cy="3562064"/>
          </a:xfrm>
          <a:prstGeom prst="rect">
            <a:avLst/>
          </a:prstGeom>
        </p:spPr>
        <p:txBody>
          <a:bodyPr anchor="t" rtlCol="false" tIns="0" lIns="0" bIns="0" rIns="0">
            <a:spAutoFit/>
          </a:bodyPr>
          <a:lstStyle/>
          <a:p>
            <a:pPr algn="ctr">
              <a:lnSpc>
                <a:spcPts val="9431"/>
              </a:lnSpc>
            </a:pPr>
            <a:r>
              <a:rPr lang="en-US" sz="7544">
                <a:solidFill>
                  <a:srgbClr val="5955EB"/>
                </a:solidFill>
                <a:latin typeface="Libre Baskerville"/>
              </a:rPr>
              <a:t>Analyzing the COVID-19 Pandemic 2020-2021</a:t>
            </a:r>
          </a:p>
        </p:txBody>
      </p:sp>
      <p:sp>
        <p:nvSpPr>
          <p:cNvPr name="TextBox 8" id="8"/>
          <p:cNvSpPr txBox="true"/>
          <p:nvPr/>
        </p:nvSpPr>
        <p:spPr>
          <a:xfrm rot="0">
            <a:off x="1288495" y="4589174"/>
            <a:ext cx="10151030" cy="3320147"/>
          </a:xfrm>
          <a:prstGeom prst="rect">
            <a:avLst/>
          </a:prstGeom>
        </p:spPr>
        <p:txBody>
          <a:bodyPr anchor="t" rtlCol="false" tIns="0" lIns="0" bIns="0" rIns="0">
            <a:spAutoFit/>
          </a:bodyPr>
          <a:lstStyle/>
          <a:p>
            <a:pPr algn="l">
              <a:lnSpc>
                <a:spcPts val="4407"/>
              </a:lnSpc>
            </a:pPr>
            <a:r>
              <a:rPr lang="en-US" sz="2755">
                <a:solidFill>
                  <a:srgbClr val="49495A"/>
                </a:solidFill>
                <a:latin typeface="Open Sans"/>
              </a:rPr>
              <a:t>The COVID-19 pandemic has had a significant impact on public health worldwide, creating an urgent need for data-driven insights to understand the spread of the virus. As a data analyst, I have been tasked with analyzing a COVID-19 dataset to derive meaningful insights and present my findings.</a:t>
            </a:r>
          </a:p>
        </p:txBody>
      </p:sp>
      <p:grpSp>
        <p:nvGrpSpPr>
          <p:cNvPr name="Group 9" id="9"/>
          <p:cNvGrpSpPr/>
          <p:nvPr/>
        </p:nvGrpSpPr>
        <p:grpSpPr>
          <a:xfrm rot="0">
            <a:off x="1036736" y="8188226"/>
            <a:ext cx="453777" cy="453778"/>
            <a:chOff x="0" y="0"/>
            <a:chExt cx="605037" cy="605037"/>
          </a:xfrm>
        </p:grpSpPr>
        <p:sp>
          <p:nvSpPr>
            <p:cNvPr name="Freeform 10" id="10"/>
            <p:cNvSpPr/>
            <p:nvPr/>
          </p:nvSpPr>
          <p:spPr>
            <a:xfrm flipH="false" flipV="false" rot="0">
              <a:off x="6350" y="6350"/>
              <a:ext cx="592328" cy="592328"/>
            </a:xfrm>
            <a:custGeom>
              <a:avLst/>
              <a:gdLst/>
              <a:ahLst/>
              <a:cxnLst/>
              <a:rect r="r" b="b" t="t" l="l"/>
              <a:pathLst>
                <a:path h="592328" w="592328">
                  <a:moveTo>
                    <a:pt x="0" y="296164"/>
                  </a:moveTo>
                  <a:cubicBezTo>
                    <a:pt x="0" y="132588"/>
                    <a:pt x="132588" y="0"/>
                    <a:pt x="296164" y="0"/>
                  </a:cubicBezTo>
                  <a:cubicBezTo>
                    <a:pt x="459740" y="0"/>
                    <a:pt x="592328" y="132588"/>
                    <a:pt x="592328" y="296164"/>
                  </a:cubicBezTo>
                  <a:cubicBezTo>
                    <a:pt x="592328" y="459740"/>
                    <a:pt x="459740" y="592328"/>
                    <a:pt x="296164" y="592328"/>
                  </a:cubicBezTo>
                  <a:cubicBezTo>
                    <a:pt x="132588" y="592328"/>
                    <a:pt x="0" y="459740"/>
                    <a:pt x="0" y="296164"/>
                  </a:cubicBezTo>
                  <a:close/>
                </a:path>
              </a:pathLst>
            </a:custGeom>
            <a:solidFill>
              <a:srgbClr val="63578C"/>
            </a:solidFill>
          </p:spPr>
        </p:sp>
        <p:sp>
          <p:nvSpPr>
            <p:cNvPr name="Freeform 11" id="11"/>
            <p:cNvSpPr/>
            <p:nvPr/>
          </p:nvSpPr>
          <p:spPr>
            <a:xfrm flipH="false" flipV="false" rot="0">
              <a:off x="0" y="0"/>
              <a:ext cx="605028" cy="605028"/>
            </a:xfrm>
            <a:custGeom>
              <a:avLst/>
              <a:gdLst/>
              <a:ahLst/>
              <a:cxnLst/>
              <a:rect r="r" b="b" t="t" l="l"/>
              <a:pathLst>
                <a:path h="605028" w="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sp>
        <p:nvSpPr>
          <p:cNvPr name="TextBox 12" id="12"/>
          <p:cNvSpPr txBox="true"/>
          <p:nvPr/>
        </p:nvSpPr>
        <p:spPr>
          <a:xfrm rot="0">
            <a:off x="1238756" y="8397955"/>
            <a:ext cx="49739" cy="62895"/>
          </a:xfrm>
          <a:prstGeom prst="rect">
            <a:avLst/>
          </a:prstGeom>
        </p:spPr>
        <p:txBody>
          <a:bodyPr anchor="t" rtlCol="false" tIns="0" lIns="0" bIns="0" rIns="0">
            <a:spAutoFit/>
          </a:bodyPr>
          <a:lstStyle/>
          <a:p>
            <a:pPr algn="ctr">
              <a:lnSpc>
                <a:spcPts val="1439"/>
              </a:lnSpc>
            </a:pPr>
            <a:r>
              <a:rPr lang="en-US" sz="1439">
                <a:solidFill>
                  <a:srgbClr val="FFFFFF"/>
                </a:solidFill>
                <a:latin typeface="Open Sans"/>
              </a:rPr>
              <a:t>Ka</a:t>
            </a:r>
          </a:p>
        </p:txBody>
      </p:sp>
      <p:sp>
        <p:nvSpPr>
          <p:cNvPr name="TextBox 13" id="13"/>
          <p:cNvSpPr txBox="true"/>
          <p:nvPr/>
        </p:nvSpPr>
        <p:spPr>
          <a:xfrm rot="0">
            <a:off x="1716048" y="8170247"/>
            <a:ext cx="3658522" cy="463931"/>
          </a:xfrm>
          <a:prstGeom prst="rect">
            <a:avLst/>
          </a:prstGeom>
        </p:spPr>
        <p:txBody>
          <a:bodyPr anchor="t" rtlCol="false" tIns="0" lIns="0" bIns="0" rIns="0">
            <a:spAutoFit/>
          </a:bodyPr>
          <a:lstStyle/>
          <a:p>
            <a:pPr algn="l">
              <a:lnSpc>
                <a:spcPts val="3827"/>
              </a:lnSpc>
            </a:pPr>
            <a:r>
              <a:rPr lang="en-US" sz="2733">
                <a:solidFill>
                  <a:srgbClr val="49495A"/>
                </a:solidFill>
                <a:latin typeface="Open Sans Bold"/>
              </a:rPr>
              <a:t>by Kuburat Aliyu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365882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MIN(Date) AS Start_date, MAX(Date) AS end_date</a:t>
            </a:r>
          </a:p>
        </p:txBody>
      </p:sp>
      <p:sp>
        <p:nvSpPr>
          <p:cNvPr name="TextBox 7" id="7"/>
          <p:cNvSpPr txBox="true"/>
          <p:nvPr/>
        </p:nvSpPr>
        <p:spPr>
          <a:xfrm rot="0">
            <a:off x="2638931" y="432661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Freeform 8" id="8" descr="preencoded.png"/>
          <p:cNvSpPr/>
          <p:nvPr/>
        </p:nvSpPr>
        <p:spPr>
          <a:xfrm flipH="false" flipV="false" rot="0">
            <a:off x="2547491" y="5005834"/>
            <a:ext cx="7576245" cy="1104007"/>
          </a:xfrm>
          <a:custGeom>
            <a:avLst/>
            <a:gdLst/>
            <a:ahLst/>
            <a:cxnLst/>
            <a:rect r="r" b="b" t="t" l="l"/>
            <a:pathLst>
              <a:path h="1104007" w="7576245">
                <a:moveTo>
                  <a:pt x="0" y="0"/>
                </a:moveTo>
                <a:lnTo>
                  <a:pt x="7576245" y="0"/>
                </a:lnTo>
                <a:lnTo>
                  <a:pt x="7576245" y="1104007"/>
                </a:lnTo>
                <a:lnTo>
                  <a:pt x="0" y="1104007"/>
                </a:lnTo>
                <a:lnTo>
                  <a:pt x="0" y="0"/>
                </a:lnTo>
                <a:close/>
              </a:path>
            </a:pathLst>
          </a:custGeom>
          <a:blipFill>
            <a:blip r:embed="rId3"/>
            <a:stretch>
              <a:fillRect l="0" t="-65" r="0" b="-65"/>
            </a:stretch>
          </a:blipFill>
        </p:spPr>
      </p:sp>
      <p:sp>
        <p:nvSpPr>
          <p:cNvPr name="TextBox 9" id="9"/>
          <p:cNvSpPr txBox="true"/>
          <p:nvPr/>
        </p:nvSpPr>
        <p:spPr>
          <a:xfrm rot="0">
            <a:off x="2547491" y="2497366"/>
            <a:ext cx="10240892"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4. Check what is start_date and end_date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375913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COUNT (DISTINCT MONTH(Date)) AS num_months</a:t>
            </a:r>
          </a:p>
        </p:txBody>
      </p:sp>
      <p:sp>
        <p:nvSpPr>
          <p:cNvPr name="TextBox 7" id="7"/>
          <p:cNvSpPr txBox="true"/>
          <p:nvPr/>
        </p:nvSpPr>
        <p:spPr>
          <a:xfrm rot="0">
            <a:off x="2638931" y="442692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Freeform 8" id="8" descr="preencoded.png"/>
          <p:cNvSpPr/>
          <p:nvPr/>
        </p:nvSpPr>
        <p:spPr>
          <a:xfrm flipH="false" flipV="false" rot="0">
            <a:off x="2547491" y="5106144"/>
            <a:ext cx="6804720" cy="903535"/>
          </a:xfrm>
          <a:custGeom>
            <a:avLst/>
            <a:gdLst/>
            <a:ahLst/>
            <a:cxnLst/>
            <a:rect r="r" b="b" t="t" l="l"/>
            <a:pathLst>
              <a:path h="903535" w="6804720">
                <a:moveTo>
                  <a:pt x="0" y="0"/>
                </a:moveTo>
                <a:lnTo>
                  <a:pt x="6804720" y="0"/>
                </a:lnTo>
                <a:lnTo>
                  <a:pt x="6804720" y="903535"/>
                </a:lnTo>
                <a:lnTo>
                  <a:pt x="0" y="903535"/>
                </a:lnTo>
                <a:lnTo>
                  <a:pt x="0" y="0"/>
                </a:lnTo>
                <a:close/>
              </a:path>
            </a:pathLst>
          </a:custGeom>
          <a:blipFill>
            <a:blip r:embed="rId3"/>
            <a:stretch>
              <a:fillRect l="0" t="-102" r="0" b="-102"/>
            </a:stretch>
          </a:blipFill>
        </p:spPr>
      </p:sp>
      <p:sp>
        <p:nvSpPr>
          <p:cNvPr name="TextBox 9" id="9"/>
          <p:cNvSpPr txBox="true"/>
          <p:nvPr/>
        </p:nvSpPr>
        <p:spPr>
          <a:xfrm rot="0">
            <a:off x="2547491" y="2265642"/>
            <a:ext cx="9711362"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5. Number of months present in dataset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255098"/>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YEAR (date) AS year,</a:t>
            </a:r>
          </a:p>
        </p:txBody>
      </p:sp>
      <p:sp>
        <p:nvSpPr>
          <p:cNvPr name="TextBox 7" id="7"/>
          <p:cNvSpPr txBox="true"/>
          <p:nvPr/>
        </p:nvSpPr>
        <p:spPr>
          <a:xfrm rot="0">
            <a:off x="2638931" y="192288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MONTH (date) AS month,</a:t>
            </a:r>
          </a:p>
        </p:txBody>
      </p:sp>
      <p:sp>
        <p:nvSpPr>
          <p:cNvPr name="TextBox 8" id="8"/>
          <p:cNvSpPr txBox="true"/>
          <p:nvPr/>
        </p:nvSpPr>
        <p:spPr>
          <a:xfrm rot="0">
            <a:off x="2638931" y="259068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AVG (confirmed) AS avg_confirmed,</a:t>
            </a:r>
          </a:p>
        </p:txBody>
      </p:sp>
      <p:sp>
        <p:nvSpPr>
          <p:cNvPr name="TextBox 9" id="9"/>
          <p:cNvSpPr txBox="true"/>
          <p:nvPr/>
        </p:nvSpPr>
        <p:spPr>
          <a:xfrm rot="0">
            <a:off x="2638931" y="325847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AVG (deaths) AS avg_deaths,</a:t>
            </a:r>
          </a:p>
        </p:txBody>
      </p:sp>
      <p:sp>
        <p:nvSpPr>
          <p:cNvPr name="TextBox 10" id="10"/>
          <p:cNvSpPr txBox="true"/>
          <p:nvPr/>
        </p:nvSpPr>
        <p:spPr>
          <a:xfrm rot="0">
            <a:off x="2638931" y="3926265"/>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AVG (recovered) AS avg_recovered</a:t>
            </a:r>
          </a:p>
        </p:txBody>
      </p:sp>
      <p:sp>
        <p:nvSpPr>
          <p:cNvPr name="TextBox 11" id="11"/>
          <p:cNvSpPr txBox="true"/>
          <p:nvPr/>
        </p:nvSpPr>
        <p:spPr>
          <a:xfrm rot="0">
            <a:off x="2638931" y="459405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TextBox 12" id="12"/>
          <p:cNvSpPr txBox="true"/>
          <p:nvPr/>
        </p:nvSpPr>
        <p:spPr>
          <a:xfrm rot="0">
            <a:off x="2638931" y="526184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GROUP BY YEAR (date), MONTH (date)</a:t>
            </a:r>
          </a:p>
        </p:txBody>
      </p:sp>
      <p:sp>
        <p:nvSpPr>
          <p:cNvPr name="TextBox 13" id="13"/>
          <p:cNvSpPr txBox="true"/>
          <p:nvPr/>
        </p:nvSpPr>
        <p:spPr>
          <a:xfrm rot="0">
            <a:off x="2638931" y="5910590"/>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ORDER BY YEAR (date), MONTH (date);</a:t>
            </a:r>
          </a:p>
        </p:txBody>
      </p:sp>
      <p:sp>
        <p:nvSpPr>
          <p:cNvPr name="Freeform 14" id="14" descr="preencoded.png"/>
          <p:cNvSpPr/>
          <p:nvPr/>
        </p:nvSpPr>
        <p:spPr>
          <a:xfrm flipH="false" flipV="false" rot="0">
            <a:off x="2547491" y="6697712"/>
            <a:ext cx="7823150" cy="2572643"/>
          </a:xfrm>
          <a:custGeom>
            <a:avLst/>
            <a:gdLst/>
            <a:ahLst/>
            <a:cxnLst/>
            <a:rect r="r" b="b" t="t" l="l"/>
            <a:pathLst>
              <a:path h="2572643" w="7823150">
                <a:moveTo>
                  <a:pt x="0" y="0"/>
                </a:moveTo>
                <a:lnTo>
                  <a:pt x="7823150" y="0"/>
                </a:lnTo>
                <a:lnTo>
                  <a:pt x="7823150" y="2572643"/>
                </a:lnTo>
                <a:lnTo>
                  <a:pt x="0" y="2572643"/>
                </a:lnTo>
                <a:lnTo>
                  <a:pt x="0" y="0"/>
                </a:lnTo>
                <a:close/>
              </a:path>
            </a:pathLst>
          </a:custGeom>
          <a:blipFill>
            <a:blip r:embed="rId3"/>
            <a:stretch>
              <a:fillRect l="0" t="-2" r="0" b="-2"/>
            </a:stretch>
          </a:blipFill>
        </p:spPr>
      </p:sp>
      <p:sp>
        <p:nvSpPr>
          <p:cNvPr name="TextBox 15" id="15"/>
          <p:cNvSpPr txBox="true"/>
          <p:nvPr/>
        </p:nvSpPr>
        <p:spPr>
          <a:xfrm rot="0">
            <a:off x="2094368" y="571234"/>
            <a:ext cx="14099264"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6. Find monthly average for confirmed, deaths, recovered</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292554" y="1000125"/>
            <a:ext cx="13010138" cy="103628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7. Find most frequent value for confirmed, deaths, recovered each month</a:t>
            </a:r>
          </a:p>
        </p:txBody>
      </p:sp>
      <p:sp>
        <p:nvSpPr>
          <p:cNvPr name="TextBox 7" id="7"/>
          <p:cNvSpPr txBox="true"/>
          <p:nvPr/>
        </p:nvSpPr>
        <p:spPr>
          <a:xfrm rot="0">
            <a:off x="2292554" y="1957991"/>
            <a:ext cx="12770437" cy="8329009"/>
          </a:xfrm>
          <a:prstGeom prst="rect">
            <a:avLst/>
          </a:prstGeom>
        </p:spPr>
        <p:txBody>
          <a:bodyPr anchor="t" rtlCol="false" tIns="0" lIns="0" bIns="0" rIns="0">
            <a:spAutoFit/>
          </a:bodyPr>
          <a:lstStyle/>
          <a:p>
            <a:pPr algn="l">
              <a:lnSpc>
                <a:spcPts val="2920"/>
              </a:lnSpc>
            </a:pPr>
          </a:p>
          <a:p>
            <a:pPr algn="l">
              <a:lnSpc>
                <a:spcPts val="3170"/>
              </a:lnSpc>
            </a:pPr>
            <a:r>
              <a:rPr lang="en-US" sz="2536">
                <a:solidFill>
                  <a:srgbClr val="000000"/>
                </a:solidFill>
                <a:latin typeface="Open Sans"/>
              </a:rPr>
              <a:t>SELECT</a:t>
            </a:r>
          </a:p>
          <a:p>
            <a:pPr algn="l">
              <a:lnSpc>
                <a:spcPts val="3170"/>
              </a:lnSpc>
            </a:pPr>
            <a:r>
              <a:rPr lang="en-US" sz="2536">
                <a:solidFill>
                  <a:srgbClr val="000000"/>
                </a:solidFill>
                <a:latin typeface="Open Sans"/>
              </a:rPr>
              <a:t> YEAR('date') AS year,</a:t>
            </a:r>
          </a:p>
          <a:p>
            <a:pPr algn="l">
              <a:lnSpc>
                <a:spcPts val="3170"/>
              </a:lnSpc>
            </a:pPr>
            <a:r>
              <a:rPr lang="en-US" sz="2536">
                <a:solidFill>
                  <a:srgbClr val="000000"/>
                </a:solidFill>
                <a:latin typeface="Open Sans"/>
              </a:rPr>
              <a:t> MONTH('date') AS month,</a:t>
            </a:r>
          </a:p>
          <a:p>
            <a:pPr algn="l">
              <a:lnSpc>
                <a:spcPts val="3170"/>
              </a:lnSpc>
            </a:pPr>
            <a:r>
              <a:rPr lang="en-US" sz="2536">
                <a:solidFill>
                  <a:srgbClr val="000000"/>
                </a:solidFill>
                <a:latin typeface="Open Sans"/>
              </a:rPr>
              <a:t> confirmed_mode AS most_frequent_confirmed,</a:t>
            </a:r>
          </a:p>
          <a:p>
            <a:pPr algn="l">
              <a:lnSpc>
                <a:spcPts val="3170"/>
              </a:lnSpc>
            </a:pPr>
            <a:r>
              <a:rPr lang="en-US" sz="2536">
                <a:solidFill>
                  <a:srgbClr val="000000"/>
                </a:solidFill>
                <a:latin typeface="Open Sans"/>
              </a:rPr>
              <a:t> deaths_mode AS most_frequent_deaths,</a:t>
            </a:r>
          </a:p>
          <a:p>
            <a:pPr algn="l">
              <a:lnSpc>
                <a:spcPts val="3170"/>
              </a:lnSpc>
            </a:pPr>
            <a:r>
              <a:rPr lang="en-US" sz="2536">
                <a:solidFill>
                  <a:srgbClr val="000000"/>
                </a:solidFill>
                <a:latin typeface="Open Sans"/>
              </a:rPr>
              <a:t> recovered_mode AS most_frequent_recovered</a:t>
            </a:r>
          </a:p>
          <a:p>
            <a:pPr algn="l">
              <a:lnSpc>
                <a:spcPts val="3170"/>
              </a:lnSpc>
            </a:pPr>
            <a:r>
              <a:rPr lang="en-US" sz="2536">
                <a:solidFill>
                  <a:srgbClr val="000000"/>
                </a:solidFill>
                <a:latin typeface="Open Sans"/>
              </a:rPr>
              <a:t>FROM (</a:t>
            </a:r>
          </a:p>
          <a:p>
            <a:pPr algn="l">
              <a:lnSpc>
                <a:spcPts val="3170"/>
              </a:lnSpc>
            </a:pPr>
            <a:r>
              <a:rPr lang="en-US" sz="2536">
                <a:solidFill>
                  <a:srgbClr val="000000"/>
                </a:solidFill>
                <a:latin typeface="Open Sans"/>
              </a:rPr>
              <a:t> SELECT</a:t>
            </a:r>
          </a:p>
          <a:p>
            <a:pPr algn="l">
              <a:lnSpc>
                <a:spcPts val="3170"/>
              </a:lnSpc>
            </a:pPr>
            <a:r>
              <a:rPr lang="en-US" sz="2536">
                <a:solidFill>
                  <a:srgbClr val="000000"/>
                </a:solidFill>
                <a:latin typeface="Open Sans"/>
              </a:rPr>
              <a:t>   YEAR('date') AS year,</a:t>
            </a:r>
          </a:p>
          <a:p>
            <a:pPr algn="l">
              <a:lnSpc>
                <a:spcPts val="3170"/>
              </a:lnSpc>
            </a:pPr>
            <a:r>
              <a:rPr lang="en-US" sz="2536">
                <a:solidFill>
                  <a:srgbClr val="000000"/>
                </a:solidFill>
                <a:latin typeface="Open Sans"/>
              </a:rPr>
              <a:t>   MONTH('date') AS month,</a:t>
            </a:r>
          </a:p>
          <a:p>
            <a:pPr algn="l">
              <a:lnSpc>
                <a:spcPts val="3170"/>
              </a:lnSpc>
            </a:pPr>
            <a:r>
              <a:rPr lang="en-US" sz="2536">
                <a:solidFill>
                  <a:srgbClr val="000000"/>
                </a:solidFill>
                <a:latin typeface="Open Sans"/>
              </a:rPr>
              <a:t>   confirmed,</a:t>
            </a:r>
          </a:p>
          <a:p>
            <a:pPr algn="l">
              <a:lnSpc>
                <a:spcPts val="3170"/>
              </a:lnSpc>
            </a:pPr>
            <a:r>
              <a:rPr lang="en-US" sz="2536">
                <a:solidFill>
                  <a:srgbClr val="000000"/>
                </a:solidFill>
                <a:latin typeface="Open Sans"/>
              </a:rPr>
              <a:t>   deaths,</a:t>
            </a:r>
          </a:p>
          <a:p>
            <a:pPr algn="l">
              <a:lnSpc>
                <a:spcPts val="3170"/>
              </a:lnSpc>
            </a:pPr>
            <a:r>
              <a:rPr lang="en-US" sz="2536">
                <a:solidFill>
                  <a:srgbClr val="000000"/>
                </a:solidFill>
                <a:latin typeface="Open Sans"/>
              </a:rPr>
              <a:t>   recovered,</a:t>
            </a:r>
          </a:p>
          <a:p>
            <a:pPr algn="l">
              <a:lnSpc>
                <a:spcPts val="3170"/>
              </a:lnSpc>
            </a:pPr>
            <a:r>
              <a:rPr lang="en-US" sz="2536">
                <a:solidFill>
                  <a:srgbClr val="000000"/>
                </a:solidFill>
                <a:latin typeface="Open Sans"/>
              </a:rPr>
              <a:t>   ROW_NUMBER () OVER (PARTITION BY YEAR('date'), MONTH('date') ORDER BY COUNT (*) DESC) AS rn_confirmed,</a:t>
            </a:r>
          </a:p>
          <a:p>
            <a:pPr algn="l">
              <a:lnSpc>
                <a:spcPts val="3170"/>
              </a:lnSpc>
            </a:pPr>
            <a:r>
              <a:rPr lang="en-US" sz="2536">
                <a:solidFill>
                  <a:srgbClr val="000000"/>
                </a:solidFill>
                <a:latin typeface="Open Sans"/>
              </a:rPr>
              <a:t>   ROW_NUMBER () OVER (PARTITION BY YEAR('date'), MONTH('date') ORDER BY COUNT (*) DESC) AS rn_deaths,</a:t>
            </a:r>
          </a:p>
          <a:p>
            <a:pPr algn="l">
              <a:lnSpc>
                <a:spcPts val="3170"/>
              </a:lnSpc>
            </a:pPr>
            <a:r>
              <a:rPr lang="en-US" sz="2536">
                <a:solidFill>
                  <a:srgbClr val="000000"/>
                </a:solidFill>
                <a:latin typeface="Open Sans"/>
              </a:rPr>
              <a:t>   ROW_NUMBER () OVER (PARTITION BY YEAR('date'), MONTH('date') ORDER BY COUNT(*) DESC) AS rn_recovered,</a:t>
            </a:r>
          </a:p>
          <a:p>
            <a:pPr algn="l">
              <a:lnSpc>
                <a:spcPts val="292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6344" y="1427782"/>
            <a:ext cx="13873314" cy="5808034"/>
          </a:xfrm>
          <a:prstGeom prst="rect">
            <a:avLst/>
          </a:prstGeom>
        </p:spPr>
        <p:txBody>
          <a:bodyPr anchor="t" rtlCol="false" tIns="0" lIns="0" bIns="0" rIns="0">
            <a:spAutoFit/>
          </a:bodyPr>
          <a:lstStyle/>
          <a:p>
            <a:pPr algn="l">
              <a:lnSpc>
                <a:spcPts val="4646"/>
              </a:lnSpc>
              <a:spcBef>
                <a:spcPct val="0"/>
              </a:spcBef>
            </a:pPr>
            <a:r>
              <a:rPr lang="en-US" sz="2905">
                <a:solidFill>
                  <a:srgbClr val="000000"/>
                </a:solidFill>
                <a:latin typeface="Open Sans"/>
              </a:rPr>
              <a:t>MAX (confirmed) AS confirmed_mode,</a:t>
            </a:r>
          </a:p>
          <a:p>
            <a:pPr algn="l">
              <a:lnSpc>
                <a:spcPts val="4646"/>
              </a:lnSpc>
              <a:spcBef>
                <a:spcPct val="0"/>
              </a:spcBef>
            </a:pPr>
            <a:r>
              <a:rPr lang="en-US" sz="2905">
                <a:solidFill>
                  <a:srgbClr val="000000"/>
                </a:solidFill>
                <a:latin typeface="Open Sans"/>
              </a:rPr>
              <a:t>    MAX (deaths) AS deaths_mode,</a:t>
            </a:r>
          </a:p>
          <a:p>
            <a:pPr algn="l">
              <a:lnSpc>
                <a:spcPts val="4646"/>
              </a:lnSpc>
              <a:spcBef>
                <a:spcPct val="0"/>
              </a:spcBef>
            </a:pPr>
            <a:r>
              <a:rPr lang="en-US" sz="2905">
                <a:solidFill>
                  <a:srgbClr val="000000"/>
                </a:solidFill>
                <a:latin typeface="Open Sans"/>
              </a:rPr>
              <a:t>    MAX (recovered) AS recovered_mode</a:t>
            </a:r>
          </a:p>
          <a:p>
            <a:pPr algn="l">
              <a:lnSpc>
                <a:spcPts val="4646"/>
              </a:lnSpc>
              <a:spcBef>
                <a:spcPct val="0"/>
              </a:spcBef>
            </a:pPr>
            <a:r>
              <a:rPr lang="en-US" sz="2905">
                <a:solidFill>
                  <a:srgbClr val="000000"/>
                </a:solidFill>
                <a:latin typeface="Open Sans"/>
              </a:rPr>
              <a:t>  FROM</a:t>
            </a:r>
          </a:p>
          <a:p>
            <a:pPr algn="l">
              <a:lnSpc>
                <a:spcPts val="4646"/>
              </a:lnSpc>
              <a:spcBef>
                <a:spcPct val="0"/>
              </a:spcBef>
            </a:pPr>
            <a:r>
              <a:rPr lang="en-US" sz="2905">
                <a:solidFill>
                  <a:srgbClr val="000000"/>
                </a:solidFill>
                <a:latin typeface="Open Sans"/>
              </a:rPr>
              <a:t>    corona_virus. `corona virus`</a:t>
            </a:r>
          </a:p>
          <a:p>
            <a:pPr algn="l">
              <a:lnSpc>
                <a:spcPts val="4646"/>
              </a:lnSpc>
              <a:spcBef>
                <a:spcPct val="0"/>
              </a:spcBef>
            </a:pPr>
            <a:r>
              <a:rPr lang="en-US" sz="2905">
                <a:solidFill>
                  <a:srgbClr val="000000"/>
                </a:solidFill>
                <a:latin typeface="Open Sans"/>
              </a:rPr>
              <a:t>  GROUP BY</a:t>
            </a:r>
          </a:p>
          <a:p>
            <a:pPr algn="l">
              <a:lnSpc>
                <a:spcPts val="4646"/>
              </a:lnSpc>
              <a:spcBef>
                <a:spcPct val="0"/>
              </a:spcBef>
            </a:pPr>
            <a:r>
              <a:rPr lang="en-US" sz="2905">
                <a:solidFill>
                  <a:srgbClr val="000000"/>
                </a:solidFill>
                <a:latin typeface="Open Sans"/>
              </a:rPr>
              <a:t>    YEAR('date'), MONTH('date'), confirmed, deaths, recovered</a:t>
            </a:r>
          </a:p>
          <a:p>
            <a:pPr algn="l">
              <a:lnSpc>
                <a:spcPts val="4646"/>
              </a:lnSpc>
              <a:spcBef>
                <a:spcPct val="0"/>
              </a:spcBef>
            </a:pPr>
            <a:r>
              <a:rPr lang="en-US" sz="2905">
                <a:solidFill>
                  <a:srgbClr val="000000"/>
                </a:solidFill>
                <a:latin typeface="Open Sans"/>
              </a:rPr>
              <a:t>) AS monthly_data</a:t>
            </a:r>
          </a:p>
          <a:p>
            <a:pPr algn="l">
              <a:lnSpc>
                <a:spcPts val="4646"/>
              </a:lnSpc>
              <a:spcBef>
                <a:spcPct val="0"/>
              </a:spcBef>
            </a:pPr>
            <a:r>
              <a:rPr lang="en-US" sz="2905">
                <a:solidFill>
                  <a:srgbClr val="000000"/>
                </a:solidFill>
                <a:latin typeface="Open Sans"/>
              </a:rPr>
              <a:t>WHERE</a:t>
            </a:r>
          </a:p>
          <a:p>
            <a:pPr algn="l">
              <a:lnSpc>
                <a:spcPts val="4646"/>
              </a:lnSpc>
              <a:spcBef>
                <a:spcPct val="0"/>
              </a:spcBef>
            </a:pPr>
            <a:r>
              <a:rPr lang="en-US" sz="2905">
                <a:solidFill>
                  <a:srgbClr val="000000"/>
                </a:solidFill>
                <a:latin typeface="Open Sans"/>
              </a:rPr>
              <a:t>  rn_confirmed = 1 AND rn_deaths = 1 AND rn_recovered = 1;</a:t>
            </a:r>
          </a:p>
        </p:txBody>
      </p:sp>
      <p:sp>
        <p:nvSpPr>
          <p:cNvPr name="Freeform 3" id="3"/>
          <p:cNvSpPr/>
          <p:nvPr/>
        </p:nvSpPr>
        <p:spPr>
          <a:xfrm flipH="false" flipV="false" rot="0">
            <a:off x="1406344" y="7441173"/>
            <a:ext cx="11360513" cy="1817127"/>
          </a:xfrm>
          <a:custGeom>
            <a:avLst/>
            <a:gdLst/>
            <a:ahLst/>
            <a:cxnLst/>
            <a:rect r="r" b="b" t="t" l="l"/>
            <a:pathLst>
              <a:path h="1817127" w="11360513">
                <a:moveTo>
                  <a:pt x="0" y="0"/>
                </a:moveTo>
                <a:lnTo>
                  <a:pt x="11360513" y="0"/>
                </a:lnTo>
                <a:lnTo>
                  <a:pt x="11360513" y="1817127"/>
                </a:lnTo>
                <a:lnTo>
                  <a:pt x="0" y="1817127"/>
                </a:lnTo>
                <a:lnTo>
                  <a:pt x="0" y="0"/>
                </a:lnTo>
                <a:close/>
              </a:path>
            </a:pathLst>
          </a:custGeom>
          <a:blipFill>
            <a:blip r:embed="rId3"/>
            <a:stretch>
              <a:fillRect l="0" t="0" r="0" b="0"/>
            </a:stretch>
          </a:blipFill>
        </p:spPr>
      </p:sp>
      <p:sp>
        <p:nvSpPr>
          <p:cNvPr name="TextBox 4" id="4"/>
          <p:cNvSpPr txBox="true"/>
          <p:nvPr/>
        </p:nvSpPr>
        <p:spPr>
          <a:xfrm rot="0">
            <a:off x="1406344" y="496268"/>
            <a:ext cx="13010138"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Question 7 Continues....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62925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a:t>
            </a:r>
          </a:p>
        </p:txBody>
      </p:sp>
      <p:sp>
        <p:nvSpPr>
          <p:cNvPr name="TextBox 7" id="7"/>
          <p:cNvSpPr txBox="true"/>
          <p:nvPr/>
        </p:nvSpPr>
        <p:spPr>
          <a:xfrm rot="0">
            <a:off x="2638931" y="229704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YEAR(Date) AS year,</a:t>
            </a:r>
          </a:p>
        </p:txBody>
      </p:sp>
      <p:sp>
        <p:nvSpPr>
          <p:cNvPr name="TextBox 8" id="8"/>
          <p:cNvSpPr txBox="true"/>
          <p:nvPr/>
        </p:nvSpPr>
        <p:spPr>
          <a:xfrm rot="0">
            <a:off x="2638931" y="2964835"/>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MIN (confirmed) AS min_confirmed,</a:t>
            </a:r>
          </a:p>
        </p:txBody>
      </p:sp>
      <p:sp>
        <p:nvSpPr>
          <p:cNvPr name="TextBox 9" id="9"/>
          <p:cNvSpPr txBox="true"/>
          <p:nvPr/>
        </p:nvSpPr>
        <p:spPr>
          <a:xfrm rot="0">
            <a:off x="2638931" y="363262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MIN (deaths) AS min_deaths,</a:t>
            </a:r>
          </a:p>
        </p:txBody>
      </p:sp>
      <p:sp>
        <p:nvSpPr>
          <p:cNvPr name="TextBox 10" id="10"/>
          <p:cNvSpPr txBox="true"/>
          <p:nvPr/>
        </p:nvSpPr>
        <p:spPr>
          <a:xfrm rot="0">
            <a:off x="2638931" y="430041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MIN (recovered) AS min_recovered</a:t>
            </a:r>
          </a:p>
        </p:txBody>
      </p:sp>
      <p:sp>
        <p:nvSpPr>
          <p:cNvPr name="TextBox 11" id="11"/>
          <p:cNvSpPr txBox="true"/>
          <p:nvPr/>
        </p:nvSpPr>
        <p:spPr>
          <a:xfrm rot="0">
            <a:off x="2638931" y="496821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a:t>
            </a:r>
          </a:p>
        </p:txBody>
      </p:sp>
      <p:sp>
        <p:nvSpPr>
          <p:cNvPr name="TextBox 12" id="12"/>
          <p:cNvSpPr txBox="true"/>
          <p:nvPr/>
        </p:nvSpPr>
        <p:spPr>
          <a:xfrm rot="0">
            <a:off x="2638931" y="563600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corona_virus. corona virus</a:t>
            </a:r>
          </a:p>
        </p:txBody>
      </p:sp>
      <p:sp>
        <p:nvSpPr>
          <p:cNvPr name="TextBox 13" id="13"/>
          <p:cNvSpPr txBox="true"/>
          <p:nvPr/>
        </p:nvSpPr>
        <p:spPr>
          <a:xfrm rot="0">
            <a:off x="2638931" y="630379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GROUP BY</a:t>
            </a:r>
          </a:p>
        </p:txBody>
      </p:sp>
      <p:sp>
        <p:nvSpPr>
          <p:cNvPr name="TextBox 14" id="14"/>
          <p:cNvSpPr txBox="true"/>
          <p:nvPr/>
        </p:nvSpPr>
        <p:spPr>
          <a:xfrm rot="0">
            <a:off x="2638931" y="697158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YEAR(Date);</a:t>
            </a:r>
          </a:p>
        </p:txBody>
      </p:sp>
      <p:sp>
        <p:nvSpPr>
          <p:cNvPr name="Freeform 15" id="15" descr="preencoded.png"/>
          <p:cNvSpPr/>
          <p:nvPr/>
        </p:nvSpPr>
        <p:spPr>
          <a:xfrm flipH="false" flipV="false" rot="0">
            <a:off x="2547491" y="7650808"/>
            <a:ext cx="7452866" cy="1245394"/>
          </a:xfrm>
          <a:custGeom>
            <a:avLst/>
            <a:gdLst/>
            <a:ahLst/>
            <a:cxnLst/>
            <a:rect r="r" b="b" t="t" l="l"/>
            <a:pathLst>
              <a:path h="1245394" w="7452866">
                <a:moveTo>
                  <a:pt x="0" y="0"/>
                </a:moveTo>
                <a:lnTo>
                  <a:pt x="7452866" y="0"/>
                </a:lnTo>
                <a:lnTo>
                  <a:pt x="7452866" y="1245393"/>
                </a:lnTo>
                <a:lnTo>
                  <a:pt x="0" y="1245393"/>
                </a:lnTo>
                <a:lnTo>
                  <a:pt x="0" y="0"/>
                </a:lnTo>
                <a:close/>
              </a:path>
            </a:pathLst>
          </a:custGeom>
          <a:blipFill>
            <a:blip r:embed="rId3"/>
            <a:stretch>
              <a:fillRect l="0" t="-124" r="0" b="-124"/>
            </a:stretch>
          </a:blipFill>
        </p:spPr>
      </p:sp>
      <p:sp>
        <p:nvSpPr>
          <p:cNvPr name="TextBox 16" id="16"/>
          <p:cNvSpPr txBox="true"/>
          <p:nvPr/>
        </p:nvSpPr>
        <p:spPr>
          <a:xfrm rot="0">
            <a:off x="2292554" y="525244"/>
            <a:ext cx="14445642"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8. Find minimum values for confirmed, deaths, recovered per year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65365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a:t>
            </a:r>
          </a:p>
        </p:txBody>
      </p:sp>
      <p:sp>
        <p:nvSpPr>
          <p:cNvPr name="TextBox 7" id="7"/>
          <p:cNvSpPr txBox="true"/>
          <p:nvPr/>
        </p:nvSpPr>
        <p:spPr>
          <a:xfrm rot="0">
            <a:off x="2638931" y="232145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YEAR(Date) AS year,</a:t>
            </a:r>
          </a:p>
        </p:txBody>
      </p:sp>
      <p:sp>
        <p:nvSpPr>
          <p:cNvPr name="TextBox 8" id="8"/>
          <p:cNvSpPr txBox="true"/>
          <p:nvPr/>
        </p:nvSpPr>
        <p:spPr>
          <a:xfrm rot="0">
            <a:off x="2638931" y="298924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MAX (confirmed) AS max_confirmed,</a:t>
            </a:r>
          </a:p>
        </p:txBody>
      </p:sp>
      <p:sp>
        <p:nvSpPr>
          <p:cNvPr name="TextBox 9" id="9"/>
          <p:cNvSpPr txBox="true"/>
          <p:nvPr/>
        </p:nvSpPr>
        <p:spPr>
          <a:xfrm rot="0">
            <a:off x="2638931" y="3657035"/>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MAX (deaths) AS max_deaths,</a:t>
            </a:r>
          </a:p>
        </p:txBody>
      </p:sp>
      <p:sp>
        <p:nvSpPr>
          <p:cNvPr name="TextBox 10" id="10"/>
          <p:cNvSpPr txBox="true"/>
          <p:nvPr/>
        </p:nvSpPr>
        <p:spPr>
          <a:xfrm rot="0">
            <a:off x="2638931" y="432482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MAX (recovered) AS max_recovered</a:t>
            </a:r>
          </a:p>
        </p:txBody>
      </p:sp>
      <p:sp>
        <p:nvSpPr>
          <p:cNvPr name="TextBox 11" id="11"/>
          <p:cNvSpPr txBox="true"/>
          <p:nvPr/>
        </p:nvSpPr>
        <p:spPr>
          <a:xfrm rot="0">
            <a:off x="2638931" y="4992617"/>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a:t>
            </a:r>
          </a:p>
        </p:txBody>
      </p:sp>
      <p:sp>
        <p:nvSpPr>
          <p:cNvPr name="TextBox 12" id="12"/>
          <p:cNvSpPr txBox="true"/>
          <p:nvPr/>
        </p:nvSpPr>
        <p:spPr>
          <a:xfrm rot="0">
            <a:off x="2638931" y="566041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corona_virus. corona virus</a:t>
            </a:r>
          </a:p>
        </p:txBody>
      </p:sp>
      <p:sp>
        <p:nvSpPr>
          <p:cNvPr name="TextBox 13" id="13"/>
          <p:cNvSpPr txBox="true"/>
          <p:nvPr/>
        </p:nvSpPr>
        <p:spPr>
          <a:xfrm rot="0">
            <a:off x="2638931" y="632820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GROUP BY</a:t>
            </a:r>
          </a:p>
        </p:txBody>
      </p:sp>
      <p:sp>
        <p:nvSpPr>
          <p:cNvPr name="TextBox 14" id="14"/>
          <p:cNvSpPr txBox="true"/>
          <p:nvPr/>
        </p:nvSpPr>
        <p:spPr>
          <a:xfrm rot="0">
            <a:off x="2638931" y="699599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YEAR(Date);</a:t>
            </a:r>
          </a:p>
        </p:txBody>
      </p:sp>
      <p:sp>
        <p:nvSpPr>
          <p:cNvPr name="Freeform 15" id="15" descr="preencoded.png"/>
          <p:cNvSpPr/>
          <p:nvPr/>
        </p:nvSpPr>
        <p:spPr>
          <a:xfrm flipH="false" flipV="false" rot="0">
            <a:off x="2547491" y="7675215"/>
            <a:ext cx="7422059" cy="1196429"/>
          </a:xfrm>
          <a:custGeom>
            <a:avLst/>
            <a:gdLst/>
            <a:ahLst/>
            <a:cxnLst/>
            <a:rect r="r" b="b" t="t" l="l"/>
            <a:pathLst>
              <a:path h="1196429" w="7422059">
                <a:moveTo>
                  <a:pt x="0" y="0"/>
                </a:moveTo>
                <a:lnTo>
                  <a:pt x="7422059" y="0"/>
                </a:lnTo>
                <a:lnTo>
                  <a:pt x="7422059" y="1196429"/>
                </a:lnTo>
                <a:lnTo>
                  <a:pt x="0" y="1196429"/>
                </a:lnTo>
                <a:lnTo>
                  <a:pt x="0" y="0"/>
                </a:lnTo>
                <a:close/>
              </a:path>
            </a:pathLst>
          </a:custGeom>
          <a:blipFill>
            <a:blip r:embed="rId3"/>
            <a:stretch>
              <a:fillRect l="0" t="-169" r="0" b="-169"/>
            </a:stretch>
          </a:blipFill>
        </p:spPr>
      </p:sp>
      <p:sp>
        <p:nvSpPr>
          <p:cNvPr name="TextBox 16" id="16"/>
          <p:cNvSpPr txBox="true"/>
          <p:nvPr/>
        </p:nvSpPr>
        <p:spPr>
          <a:xfrm rot="0">
            <a:off x="2292554" y="525244"/>
            <a:ext cx="14445642"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9. Find maximum values of confirmed, deaths, recovered per year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90125"/>
            <a:chOff x="0" y="0"/>
            <a:chExt cx="24384000" cy="13720167"/>
          </a:xfrm>
        </p:grpSpPr>
        <p:sp>
          <p:nvSpPr>
            <p:cNvPr name="Freeform 5" id="5"/>
            <p:cNvSpPr/>
            <p:nvPr/>
          </p:nvSpPr>
          <p:spPr>
            <a:xfrm flipH="false" flipV="false" rot="0">
              <a:off x="0" y="0"/>
              <a:ext cx="24384000" cy="13720190"/>
            </a:xfrm>
            <a:custGeom>
              <a:avLst/>
              <a:gdLst/>
              <a:ahLst/>
              <a:cxnLst/>
              <a:rect r="r" b="b" t="t" l="l"/>
              <a:pathLst>
                <a:path h="13720190" w="24384000">
                  <a:moveTo>
                    <a:pt x="0" y="0"/>
                  </a:moveTo>
                  <a:lnTo>
                    <a:pt x="24384000" y="0"/>
                  </a:lnTo>
                  <a:lnTo>
                    <a:pt x="24384000" y="13720190"/>
                  </a:lnTo>
                  <a:lnTo>
                    <a:pt x="0" y="13720190"/>
                  </a:lnTo>
                  <a:close/>
                </a:path>
              </a:pathLst>
            </a:custGeom>
            <a:solidFill>
              <a:srgbClr val="FBFAFF"/>
            </a:solidFill>
          </p:spPr>
        </p:sp>
      </p:grpSp>
      <p:sp>
        <p:nvSpPr>
          <p:cNvPr name="TextBox 6" id="6"/>
          <p:cNvSpPr txBox="true"/>
          <p:nvPr/>
        </p:nvSpPr>
        <p:spPr>
          <a:xfrm rot="0">
            <a:off x="3013382" y="935117"/>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SELECT</a:t>
            </a:r>
          </a:p>
        </p:txBody>
      </p:sp>
      <p:sp>
        <p:nvSpPr>
          <p:cNvPr name="TextBox 7" id="7"/>
          <p:cNvSpPr txBox="true"/>
          <p:nvPr/>
        </p:nvSpPr>
        <p:spPr>
          <a:xfrm rot="0">
            <a:off x="3013382" y="1564958"/>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YEAR(Date) AS year,</a:t>
            </a:r>
          </a:p>
        </p:txBody>
      </p:sp>
      <p:sp>
        <p:nvSpPr>
          <p:cNvPr name="TextBox 8" id="8"/>
          <p:cNvSpPr txBox="true"/>
          <p:nvPr/>
        </p:nvSpPr>
        <p:spPr>
          <a:xfrm rot="0">
            <a:off x="3013382" y="2194799"/>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MONTH(Date) AS month,</a:t>
            </a:r>
          </a:p>
        </p:txBody>
      </p:sp>
      <p:sp>
        <p:nvSpPr>
          <p:cNvPr name="TextBox 9" id="9"/>
          <p:cNvSpPr txBox="true"/>
          <p:nvPr/>
        </p:nvSpPr>
        <p:spPr>
          <a:xfrm rot="0">
            <a:off x="3013382" y="2824639"/>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SUM (confirmed) AS total_confirmed,</a:t>
            </a:r>
          </a:p>
        </p:txBody>
      </p:sp>
      <p:sp>
        <p:nvSpPr>
          <p:cNvPr name="TextBox 10" id="10"/>
          <p:cNvSpPr txBox="true"/>
          <p:nvPr/>
        </p:nvSpPr>
        <p:spPr>
          <a:xfrm rot="0">
            <a:off x="3013382" y="3454479"/>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SUM (deaths) AS total_deaths,</a:t>
            </a:r>
          </a:p>
        </p:txBody>
      </p:sp>
      <p:sp>
        <p:nvSpPr>
          <p:cNvPr name="TextBox 11" id="11"/>
          <p:cNvSpPr txBox="true"/>
          <p:nvPr/>
        </p:nvSpPr>
        <p:spPr>
          <a:xfrm rot="0">
            <a:off x="3013382" y="4084320"/>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SUM (recovered) AS total_recovered</a:t>
            </a:r>
          </a:p>
        </p:txBody>
      </p:sp>
      <p:sp>
        <p:nvSpPr>
          <p:cNvPr name="TextBox 12" id="12"/>
          <p:cNvSpPr txBox="true"/>
          <p:nvPr/>
        </p:nvSpPr>
        <p:spPr>
          <a:xfrm rot="0">
            <a:off x="3013382" y="4714161"/>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FROM</a:t>
            </a:r>
          </a:p>
        </p:txBody>
      </p:sp>
      <p:sp>
        <p:nvSpPr>
          <p:cNvPr name="TextBox 13" id="13"/>
          <p:cNvSpPr txBox="true"/>
          <p:nvPr/>
        </p:nvSpPr>
        <p:spPr>
          <a:xfrm rot="0">
            <a:off x="3013382" y="5344001"/>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corona_virus. corona virus</a:t>
            </a:r>
          </a:p>
        </p:txBody>
      </p:sp>
      <p:sp>
        <p:nvSpPr>
          <p:cNvPr name="TextBox 14" id="14"/>
          <p:cNvSpPr txBox="true"/>
          <p:nvPr/>
        </p:nvSpPr>
        <p:spPr>
          <a:xfrm rot="0">
            <a:off x="3013382" y="5973842"/>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GROUP BY</a:t>
            </a:r>
          </a:p>
        </p:txBody>
      </p:sp>
      <p:sp>
        <p:nvSpPr>
          <p:cNvPr name="TextBox 15" id="15"/>
          <p:cNvSpPr txBox="true"/>
          <p:nvPr/>
        </p:nvSpPr>
        <p:spPr>
          <a:xfrm rot="0">
            <a:off x="3013382" y="6603682"/>
            <a:ext cx="12261235" cy="310396"/>
          </a:xfrm>
          <a:prstGeom prst="rect">
            <a:avLst/>
          </a:prstGeom>
        </p:spPr>
        <p:txBody>
          <a:bodyPr anchor="t" rtlCol="false" tIns="0" lIns="0" bIns="0" rIns="0">
            <a:spAutoFit/>
          </a:bodyPr>
          <a:lstStyle/>
          <a:p>
            <a:pPr algn="l">
              <a:lnSpc>
                <a:spcPts val="2640"/>
              </a:lnSpc>
            </a:pPr>
            <a:r>
              <a:rPr lang="en-US" sz="1650">
                <a:solidFill>
                  <a:srgbClr val="49495A"/>
                </a:solidFill>
                <a:latin typeface="Open Sans"/>
              </a:rPr>
              <a:t>YEAR(Date), MONTH(Date);</a:t>
            </a:r>
          </a:p>
        </p:txBody>
      </p:sp>
      <p:sp>
        <p:nvSpPr>
          <p:cNvPr name="Freeform 16" id="16" descr="preencoded.png"/>
          <p:cNvSpPr/>
          <p:nvPr/>
        </p:nvSpPr>
        <p:spPr>
          <a:xfrm flipH="false" flipV="false" rot="0">
            <a:off x="2921942" y="7254479"/>
            <a:ext cx="6927949" cy="2315319"/>
          </a:xfrm>
          <a:custGeom>
            <a:avLst/>
            <a:gdLst/>
            <a:ahLst/>
            <a:cxnLst/>
            <a:rect r="r" b="b" t="t" l="l"/>
            <a:pathLst>
              <a:path h="2315319" w="6927949">
                <a:moveTo>
                  <a:pt x="0" y="0"/>
                </a:moveTo>
                <a:lnTo>
                  <a:pt x="6927949" y="0"/>
                </a:lnTo>
                <a:lnTo>
                  <a:pt x="6927949" y="2315319"/>
                </a:lnTo>
                <a:lnTo>
                  <a:pt x="0" y="2315319"/>
                </a:lnTo>
                <a:lnTo>
                  <a:pt x="0" y="0"/>
                </a:lnTo>
                <a:close/>
              </a:path>
            </a:pathLst>
          </a:custGeom>
          <a:blipFill>
            <a:blip r:embed="rId3"/>
            <a:stretch>
              <a:fillRect l="0" t="-7" r="0" b="-7"/>
            </a:stretch>
          </a:blipFill>
        </p:spPr>
      </p:sp>
      <p:sp>
        <p:nvSpPr>
          <p:cNvPr name="TextBox 17" id="17"/>
          <p:cNvSpPr txBox="true"/>
          <p:nvPr/>
        </p:nvSpPr>
        <p:spPr>
          <a:xfrm rot="0">
            <a:off x="1378154" y="136954"/>
            <a:ext cx="15881146"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10. The total number of cases of confirmed, deaths, recovered each month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8340"/>
            <a:chOff x="0" y="0"/>
            <a:chExt cx="24384000" cy="13717787"/>
          </a:xfrm>
        </p:grpSpPr>
        <p:sp>
          <p:nvSpPr>
            <p:cNvPr name="Freeform 5" id="5"/>
            <p:cNvSpPr/>
            <p:nvPr/>
          </p:nvSpPr>
          <p:spPr>
            <a:xfrm flipH="false" flipV="false" rot="0">
              <a:off x="0" y="0"/>
              <a:ext cx="24384000" cy="13717778"/>
            </a:xfrm>
            <a:custGeom>
              <a:avLst/>
              <a:gdLst/>
              <a:ahLst/>
              <a:cxnLst/>
              <a:rect r="r" b="b" t="t" l="l"/>
              <a:pathLst>
                <a:path h="13717778" w="24384000">
                  <a:moveTo>
                    <a:pt x="0" y="0"/>
                  </a:moveTo>
                  <a:lnTo>
                    <a:pt x="24384000" y="0"/>
                  </a:lnTo>
                  <a:lnTo>
                    <a:pt x="24384000" y="13717778"/>
                  </a:lnTo>
                  <a:lnTo>
                    <a:pt x="0" y="13717778"/>
                  </a:lnTo>
                  <a:close/>
                </a:path>
              </a:pathLst>
            </a:custGeom>
            <a:solidFill>
              <a:srgbClr val="FBFAFF"/>
            </a:solidFill>
          </p:spPr>
        </p:sp>
      </p:grpSp>
      <p:sp>
        <p:nvSpPr>
          <p:cNvPr name="TextBox 6" id="6"/>
          <p:cNvSpPr txBox="true"/>
          <p:nvPr/>
        </p:nvSpPr>
        <p:spPr>
          <a:xfrm rot="0">
            <a:off x="2723316" y="989290"/>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SELECT</a:t>
            </a:r>
          </a:p>
        </p:txBody>
      </p:sp>
      <p:sp>
        <p:nvSpPr>
          <p:cNvPr name="TextBox 7" id="7"/>
          <p:cNvSpPr txBox="true"/>
          <p:nvPr/>
        </p:nvSpPr>
        <p:spPr>
          <a:xfrm rot="0">
            <a:off x="2723316" y="1648599"/>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YEAR(Date) AS year,</a:t>
            </a:r>
          </a:p>
        </p:txBody>
      </p:sp>
      <p:sp>
        <p:nvSpPr>
          <p:cNvPr name="TextBox 8" id="8"/>
          <p:cNvSpPr txBox="true"/>
          <p:nvPr/>
        </p:nvSpPr>
        <p:spPr>
          <a:xfrm rot="0">
            <a:off x="2723316" y="2307908"/>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MONTH(Date) AS month,</a:t>
            </a:r>
          </a:p>
        </p:txBody>
      </p:sp>
      <p:sp>
        <p:nvSpPr>
          <p:cNvPr name="TextBox 9" id="9"/>
          <p:cNvSpPr txBox="true"/>
          <p:nvPr/>
        </p:nvSpPr>
        <p:spPr>
          <a:xfrm rot="0">
            <a:off x="2723316" y="2967216"/>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SUM (confirmed) AS total_confirmed,</a:t>
            </a:r>
          </a:p>
        </p:txBody>
      </p:sp>
      <p:sp>
        <p:nvSpPr>
          <p:cNvPr name="TextBox 10" id="10"/>
          <p:cNvSpPr txBox="true"/>
          <p:nvPr/>
        </p:nvSpPr>
        <p:spPr>
          <a:xfrm rot="0">
            <a:off x="2723316" y="3626525"/>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SUM (deaths) AS total_deaths,</a:t>
            </a:r>
          </a:p>
        </p:txBody>
      </p:sp>
      <p:sp>
        <p:nvSpPr>
          <p:cNvPr name="TextBox 11" id="11"/>
          <p:cNvSpPr txBox="true"/>
          <p:nvPr/>
        </p:nvSpPr>
        <p:spPr>
          <a:xfrm rot="0">
            <a:off x="2723316" y="4285834"/>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SUM (recovered) AS total_recovered,</a:t>
            </a:r>
          </a:p>
        </p:txBody>
      </p:sp>
      <p:sp>
        <p:nvSpPr>
          <p:cNvPr name="TextBox 12" id="12"/>
          <p:cNvSpPr txBox="true"/>
          <p:nvPr/>
        </p:nvSpPr>
        <p:spPr>
          <a:xfrm rot="0">
            <a:off x="2723316" y="4945142"/>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DATE_FORMAT (Date, '%M') AS month_name</a:t>
            </a:r>
          </a:p>
        </p:txBody>
      </p:sp>
      <p:sp>
        <p:nvSpPr>
          <p:cNvPr name="TextBox 13" id="13"/>
          <p:cNvSpPr txBox="true"/>
          <p:nvPr/>
        </p:nvSpPr>
        <p:spPr>
          <a:xfrm rot="0">
            <a:off x="2723316" y="5604450"/>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FROM corona_virus. corona virus</a:t>
            </a:r>
          </a:p>
        </p:txBody>
      </p:sp>
      <p:sp>
        <p:nvSpPr>
          <p:cNvPr name="TextBox 14" id="14"/>
          <p:cNvSpPr txBox="true"/>
          <p:nvPr/>
        </p:nvSpPr>
        <p:spPr>
          <a:xfrm rot="0">
            <a:off x="2723316" y="6263759"/>
            <a:ext cx="12841218" cy="316646"/>
          </a:xfrm>
          <a:prstGeom prst="rect">
            <a:avLst/>
          </a:prstGeom>
        </p:spPr>
        <p:txBody>
          <a:bodyPr anchor="t" rtlCol="false" tIns="0" lIns="0" bIns="0" rIns="0">
            <a:spAutoFit/>
          </a:bodyPr>
          <a:lstStyle/>
          <a:p>
            <a:pPr algn="l">
              <a:lnSpc>
                <a:spcPts val="2763"/>
              </a:lnSpc>
            </a:pPr>
            <a:r>
              <a:rPr lang="en-US" sz="1727">
                <a:solidFill>
                  <a:srgbClr val="49495A"/>
                </a:solidFill>
                <a:latin typeface="Open Sans"/>
              </a:rPr>
              <a:t>GROUP BY YEAR(Date), MONTH(Date), month_name;</a:t>
            </a:r>
          </a:p>
        </p:txBody>
      </p:sp>
      <p:sp>
        <p:nvSpPr>
          <p:cNvPr name="Freeform 15" id="15" descr="preencoded.png"/>
          <p:cNvSpPr/>
          <p:nvPr/>
        </p:nvSpPr>
        <p:spPr>
          <a:xfrm flipH="false" flipV="false" rot="0">
            <a:off x="2631876" y="6934497"/>
            <a:ext cx="7738319" cy="2599879"/>
          </a:xfrm>
          <a:custGeom>
            <a:avLst/>
            <a:gdLst/>
            <a:ahLst/>
            <a:cxnLst/>
            <a:rect r="r" b="b" t="t" l="l"/>
            <a:pathLst>
              <a:path h="2599879" w="7738319">
                <a:moveTo>
                  <a:pt x="0" y="0"/>
                </a:moveTo>
                <a:lnTo>
                  <a:pt x="7738319" y="0"/>
                </a:lnTo>
                <a:lnTo>
                  <a:pt x="7738319" y="2599879"/>
                </a:lnTo>
                <a:lnTo>
                  <a:pt x="0" y="2599879"/>
                </a:lnTo>
                <a:lnTo>
                  <a:pt x="0" y="0"/>
                </a:lnTo>
                <a:close/>
              </a:path>
            </a:pathLst>
          </a:custGeom>
          <a:blipFill>
            <a:blip r:embed="rId3"/>
            <a:stretch>
              <a:fillRect l="0" t="-34" r="0" b="-34"/>
            </a:stretch>
          </a:blipFill>
        </p:spPr>
      </p:sp>
      <p:sp>
        <p:nvSpPr>
          <p:cNvPr name="TextBox 16" id="16"/>
          <p:cNvSpPr txBox="true"/>
          <p:nvPr/>
        </p:nvSpPr>
        <p:spPr>
          <a:xfrm rot="0">
            <a:off x="2631876" y="236279"/>
            <a:ext cx="10861060"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A Month Query, Continuation of Question 10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292093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COUNT (*) AS total_confirmed_cases,</a:t>
            </a:r>
          </a:p>
        </p:txBody>
      </p:sp>
      <p:sp>
        <p:nvSpPr>
          <p:cNvPr name="TextBox 7" id="7"/>
          <p:cNvSpPr txBox="true"/>
          <p:nvPr/>
        </p:nvSpPr>
        <p:spPr>
          <a:xfrm rot="0">
            <a:off x="2638931" y="358872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AVG (confirmed) AS average_confirmed_cases,</a:t>
            </a:r>
          </a:p>
        </p:txBody>
      </p:sp>
      <p:sp>
        <p:nvSpPr>
          <p:cNvPr name="TextBox 8" id="8"/>
          <p:cNvSpPr txBox="true"/>
          <p:nvPr/>
        </p:nvSpPr>
        <p:spPr>
          <a:xfrm rot="0">
            <a:off x="2638931" y="425651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VARIANCE (confirmed) AS variance_confirmed_cases,</a:t>
            </a:r>
          </a:p>
        </p:txBody>
      </p:sp>
      <p:sp>
        <p:nvSpPr>
          <p:cNvPr name="TextBox 9" id="9"/>
          <p:cNvSpPr txBox="true"/>
          <p:nvPr/>
        </p:nvSpPr>
        <p:spPr>
          <a:xfrm rot="0">
            <a:off x="2638931" y="492430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STDDEV (confirmed) AS stdev_confirmed_cases</a:t>
            </a:r>
          </a:p>
        </p:txBody>
      </p:sp>
      <p:sp>
        <p:nvSpPr>
          <p:cNvPr name="TextBox 10" id="10"/>
          <p:cNvSpPr txBox="true"/>
          <p:nvPr/>
        </p:nvSpPr>
        <p:spPr>
          <a:xfrm rot="0">
            <a:off x="2638931" y="5592098"/>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Freeform 11" id="11" descr="preencoded.png"/>
          <p:cNvSpPr/>
          <p:nvPr/>
        </p:nvSpPr>
        <p:spPr>
          <a:xfrm flipH="false" flipV="false" rot="0">
            <a:off x="2547491" y="6271320"/>
            <a:ext cx="8008292" cy="1333203"/>
          </a:xfrm>
          <a:custGeom>
            <a:avLst/>
            <a:gdLst/>
            <a:ahLst/>
            <a:cxnLst/>
            <a:rect r="r" b="b" t="t" l="l"/>
            <a:pathLst>
              <a:path h="1333203" w="8008292">
                <a:moveTo>
                  <a:pt x="0" y="0"/>
                </a:moveTo>
                <a:lnTo>
                  <a:pt x="8008293" y="0"/>
                </a:lnTo>
                <a:lnTo>
                  <a:pt x="8008293" y="1333203"/>
                </a:lnTo>
                <a:lnTo>
                  <a:pt x="0" y="1333203"/>
                </a:lnTo>
                <a:lnTo>
                  <a:pt x="0" y="0"/>
                </a:lnTo>
                <a:close/>
              </a:path>
            </a:pathLst>
          </a:custGeom>
          <a:blipFill>
            <a:blip r:embed="rId3"/>
            <a:stretch>
              <a:fillRect l="-2" t="0" r="-2" b="0"/>
            </a:stretch>
          </a:blipFill>
        </p:spPr>
      </p:sp>
      <p:sp>
        <p:nvSpPr>
          <p:cNvPr name="TextBox 12" id="12"/>
          <p:cNvSpPr txBox="true"/>
          <p:nvPr/>
        </p:nvSpPr>
        <p:spPr>
          <a:xfrm rot="0">
            <a:off x="2638931" y="657553"/>
            <a:ext cx="14445642" cy="1651648"/>
          </a:xfrm>
          <a:prstGeom prst="rect">
            <a:avLst/>
          </a:prstGeom>
        </p:spPr>
        <p:txBody>
          <a:bodyPr anchor="t" rtlCol="false" tIns="0" lIns="0" bIns="0" rIns="0">
            <a:spAutoFit/>
          </a:bodyPr>
          <a:lstStyle/>
          <a:p>
            <a:pPr algn="l">
              <a:lnSpc>
                <a:spcPts val="4553"/>
              </a:lnSpc>
            </a:pPr>
            <a:r>
              <a:rPr lang="en-US" sz="3641">
                <a:solidFill>
                  <a:srgbClr val="5955EB"/>
                </a:solidFill>
                <a:latin typeface="Libre Baskerville"/>
              </a:rPr>
              <a:t>11. Check how corona virus spread out with respect to confirmed case. (E.g.: total confirmed cases, their average, variance &amp; STDEV)</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222652"/>
            <a:ext cx="13426112" cy="860552"/>
          </a:xfrm>
          <a:prstGeom prst="rect">
            <a:avLst/>
          </a:prstGeom>
        </p:spPr>
        <p:txBody>
          <a:bodyPr anchor="t" rtlCol="false" tIns="0" lIns="0" bIns="0" rIns="0">
            <a:spAutoFit/>
          </a:bodyPr>
          <a:lstStyle/>
          <a:p>
            <a:pPr algn="l">
              <a:lnSpc>
                <a:spcPts val="6834"/>
              </a:lnSpc>
            </a:pPr>
            <a:r>
              <a:rPr lang="en-US" sz="5467">
                <a:solidFill>
                  <a:srgbClr val="5955EB"/>
                </a:solidFill>
                <a:latin typeface="Libre Baskerville"/>
              </a:rPr>
              <a:t>DATASET FOR THE PROJECT</a:t>
            </a:r>
          </a:p>
        </p:txBody>
      </p:sp>
      <p:sp>
        <p:nvSpPr>
          <p:cNvPr name="TextBox 7" id="7"/>
          <p:cNvSpPr txBox="true"/>
          <p:nvPr/>
        </p:nvSpPr>
        <p:spPr>
          <a:xfrm rot="0">
            <a:off x="2638931" y="2544439"/>
            <a:ext cx="8856345" cy="430276"/>
          </a:xfrm>
          <a:prstGeom prst="rect">
            <a:avLst/>
          </a:prstGeom>
        </p:spPr>
        <p:txBody>
          <a:bodyPr anchor="t" rtlCol="false" tIns="0" lIns="0" bIns="0" rIns="0">
            <a:spAutoFit/>
          </a:bodyPr>
          <a:lstStyle/>
          <a:p>
            <a:pPr algn="l">
              <a:lnSpc>
                <a:spcPts val="3417"/>
              </a:lnSpc>
            </a:pPr>
            <a:r>
              <a:rPr lang="en-US" sz="2733">
                <a:solidFill>
                  <a:srgbClr val="5955EB"/>
                </a:solidFill>
                <a:latin typeface="Libre Baskerville Bold"/>
              </a:rPr>
              <a:t>Description of each column in dataset:</a:t>
            </a:r>
          </a:p>
        </p:txBody>
      </p:sp>
      <p:sp>
        <p:nvSpPr>
          <p:cNvPr name="TextBox 8" id="8"/>
          <p:cNvSpPr txBox="true"/>
          <p:nvPr/>
        </p:nvSpPr>
        <p:spPr>
          <a:xfrm rot="0">
            <a:off x="2638931" y="3310116"/>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Province</a:t>
            </a:r>
            <a:r>
              <a:rPr lang="en-US" sz="2187">
                <a:solidFill>
                  <a:srgbClr val="49495A"/>
                </a:solidFill>
                <a:latin typeface="Open Sans"/>
              </a:rPr>
              <a:t>: Geographic subdivision within a country/region.</a:t>
            </a:r>
          </a:p>
        </p:txBody>
      </p:sp>
      <p:sp>
        <p:nvSpPr>
          <p:cNvPr name="TextBox 9" id="9"/>
          <p:cNvSpPr txBox="true"/>
          <p:nvPr/>
        </p:nvSpPr>
        <p:spPr>
          <a:xfrm rot="0">
            <a:off x="2638931" y="4066759"/>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Country/Region</a:t>
            </a:r>
            <a:r>
              <a:rPr lang="en-US" sz="2187">
                <a:solidFill>
                  <a:srgbClr val="49495A"/>
                </a:solidFill>
                <a:latin typeface="Open Sans"/>
              </a:rPr>
              <a:t>: Geographic entity where data is recorded.</a:t>
            </a:r>
          </a:p>
        </p:txBody>
      </p:sp>
      <p:sp>
        <p:nvSpPr>
          <p:cNvPr name="TextBox 10" id="10"/>
          <p:cNvSpPr txBox="true"/>
          <p:nvPr/>
        </p:nvSpPr>
        <p:spPr>
          <a:xfrm rot="0">
            <a:off x="2638931" y="4823400"/>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Latitude</a:t>
            </a:r>
            <a:r>
              <a:rPr lang="en-US" sz="2187">
                <a:solidFill>
                  <a:srgbClr val="49495A"/>
                </a:solidFill>
                <a:latin typeface="Open Sans"/>
              </a:rPr>
              <a:t>: North-south position on Earth's surface.</a:t>
            </a:r>
          </a:p>
        </p:txBody>
      </p:sp>
      <p:sp>
        <p:nvSpPr>
          <p:cNvPr name="TextBox 11" id="11"/>
          <p:cNvSpPr txBox="true"/>
          <p:nvPr/>
        </p:nvSpPr>
        <p:spPr>
          <a:xfrm rot="0">
            <a:off x="2638931" y="5580042"/>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Longitude:</a:t>
            </a:r>
            <a:r>
              <a:rPr lang="en-US" sz="2187">
                <a:solidFill>
                  <a:srgbClr val="49495A"/>
                </a:solidFill>
                <a:latin typeface="Open Sans"/>
              </a:rPr>
              <a:t> East-west position on Earth's surface.</a:t>
            </a:r>
          </a:p>
        </p:txBody>
      </p:sp>
      <p:sp>
        <p:nvSpPr>
          <p:cNvPr name="TextBox 12" id="12"/>
          <p:cNvSpPr txBox="true"/>
          <p:nvPr/>
        </p:nvSpPr>
        <p:spPr>
          <a:xfrm rot="0">
            <a:off x="2638931" y="6336685"/>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Date:</a:t>
            </a:r>
            <a:r>
              <a:rPr lang="en-US" sz="2187">
                <a:solidFill>
                  <a:srgbClr val="49495A"/>
                </a:solidFill>
                <a:latin typeface="Open Sans"/>
              </a:rPr>
              <a:t> Recorded date of CORONA VIRUS data.</a:t>
            </a:r>
          </a:p>
        </p:txBody>
      </p:sp>
      <p:sp>
        <p:nvSpPr>
          <p:cNvPr name="TextBox 13" id="13"/>
          <p:cNvSpPr txBox="true"/>
          <p:nvPr/>
        </p:nvSpPr>
        <p:spPr>
          <a:xfrm rot="0">
            <a:off x="2638931" y="7093327"/>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Confirmed:</a:t>
            </a:r>
            <a:r>
              <a:rPr lang="en-US" sz="2187">
                <a:solidFill>
                  <a:srgbClr val="49495A"/>
                </a:solidFill>
                <a:latin typeface="Open Sans"/>
              </a:rPr>
              <a:t> Number of diagnosed CORONA VIRUS cases.</a:t>
            </a:r>
          </a:p>
        </p:txBody>
      </p:sp>
      <p:sp>
        <p:nvSpPr>
          <p:cNvPr name="TextBox 14" id="14"/>
          <p:cNvSpPr txBox="true"/>
          <p:nvPr/>
        </p:nvSpPr>
        <p:spPr>
          <a:xfrm rot="0">
            <a:off x="2638931" y="7849969"/>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Deaths:</a:t>
            </a:r>
            <a:r>
              <a:rPr lang="en-US" sz="2187">
                <a:solidFill>
                  <a:srgbClr val="49495A"/>
                </a:solidFill>
                <a:latin typeface="Open Sans"/>
              </a:rPr>
              <a:t> Number of CORONA VIRUS related deaths.</a:t>
            </a:r>
          </a:p>
        </p:txBody>
      </p:sp>
      <p:sp>
        <p:nvSpPr>
          <p:cNvPr name="TextBox 15" id="15"/>
          <p:cNvSpPr txBox="true"/>
          <p:nvPr/>
        </p:nvSpPr>
        <p:spPr>
          <a:xfrm rot="0">
            <a:off x="2638931" y="8606611"/>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Bold"/>
              </a:rPr>
              <a:t>Recovered:</a:t>
            </a:r>
            <a:r>
              <a:rPr lang="en-US" sz="2187">
                <a:solidFill>
                  <a:srgbClr val="49495A"/>
                </a:solidFill>
                <a:latin typeface="Open Sans"/>
              </a:rPr>
              <a:t> Number of recovered CORONA VIRUS cases.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510842"/>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SELECT YEAR (date) AS year,</a:t>
            </a:r>
          </a:p>
        </p:txBody>
      </p:sp>
      <p:sp>
        <p:nvSpPr>
          <p:cNvPr name="TextBox 7" id="7"/>
          <p:cNvSpPr txBox="true"/>
          <p:nvPr/>
        </p:nvSpPr>
        <p:spPr>
          <a:xfrm rot="0">
            <a:off x="2638931" y="2263705"/>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MONTH (date) AS month,</a:t>
            </a:r>
          </a:p>
        </p:txBody>
      </p:sp>
      <p:sp>
        <p:nvSpPr>
          <p:cNvPr name="TextBox 8" id="8"/>
          <p:cNvSpPr txBox="true"/>
          <p:nvPr/>
        </p:nvSpPr>
        <p:spPr>
          <a:xfrm rot="0">
            <a:off x="2638931" y="3016568"/>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SUM (deaths) AS total_death_cases,</a:t>
            </a:r>
          </a:p>
        </p:txBody>
      </p:sp>
      <p:sp>
        <p:nvSpPr>
          <p:cNvPr name="TextBox 9" id="9"/>
          <p:cNvSpPr txBox="true"/>
          <p:nvPr/>
        </p:nvSpPr>
        <p:spPr>
          <a:xfrm rot="0">
            <a:off x="2638931" y="3773210"/>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AVG (deaths) AS average_death_cases,</a:t>
            </a:r>
          </a:p>
        </p:txBody>
      </p:sp>
      <p:sp>
        <p:nvSpPr>
          <p:cNvPr name="TextBox 10" id="10"/>
          <p:cNvSpPr txBox="true"/>
          <p:nvPr/>
        </p:nvSpPr>
        <p:spPr>
          <a:xfrm rot="0">
            <a:off x="2638931" y="4529852"/>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VARIANCE (deaths) AS variance_death_cases,</a:t>
            </a:r>
          </a:p>
        </p:txBody>
      </p:sp>
      <p:sp>
        <p:nvSpPr>
          <p:cNvPr name="TextBox 11" id="11"/>
          <p:cNvSpPr txBox="true"/>
          <p:nvPr/>
        </p:nvSpPr>
        <p:spPr>
          <a:xfrm rot="0">
            <a:off x="2638931" y="5286495"/>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STDDEV (deaths) AS stdev_death_cases</a:t>
            </a:r>
          </a:p>
        </p:txBody>
      </p:sp>
      <p:sp>
        <p:nvSpPr>
          <p:cNvPr name="TextBox 12" id="12"/>
          <p:cNvSpPr txBox="true"/>
          <p:nvPr/>
        </p:nvSpPr>
        <p:spPr>
          <a:xfrm rot="0">
            <a:off x="2638931" y="6043136"/>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FROM corona_virus. corona virus</a:t>
            </a:r>
          </a:p>
        </p:txBody>
      </p:sp>
      <p:sp>
        <p:nvSpPr>
          <p:cNvPr name="TextBox 13" id="13"/>
          <p:cNvSpPr txBox="true"/>
          <p:nvPr/>
        </p:nvSpPr>
        <p:spPr>
          <a:xfrm rot="0">
            <a:off x="2638931" y="6799779"/>
            <a:ext cx="13010138" cy="429013"/>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GROUP BY YEAR (date), MONTH (date);</a:t>
            </a:r>
          </a:p>
        </p:txBody>
      </p:sp>
      <p:sp>
        <p:nvSpPr>
          <p:cNvPr name="Freeform 14" id="14" descr="preencoded.png"/>
          <p:cNvSpPr/>
          <p:nvPr/>
        </p:nvSpPr>
        <p:spPr>
          <a:xfrm flipH="false" flipV="false" rot="0">
            <a:off x="2638931" y="7487840"/>
            <a:ext cx="8702725" cy="2341960"/>
          </a:xfrm>
          <a:custGeom>
            <a:avLst/>
            <a:gdLst/>
            <a:ahLst/>
            <a:cxnLst/>
            <a:rect r="r" b="b" t="t" l="l"/>
            <a:pathLst>
              <a:path h="2341960" w="8702725">
                <a:moveTo>
                  <a:pt x="0" y="0"/>
                </a:moveTo>
                <a:lnTo>
                  <a:pt x="8702725" y="0"/>
                </a:lnTo>
                <a:lnTo>
                  <a:pt x="8702725" y="2341960"/>
                </a:lnTo>
                <a:lnTo>
                  <a:pt x="0" y="2341960"/>
                </a:lnTo>
                <a:lnTo>
                  <a:pt x="0" y="0"/>
                </a:lnTo>
                <a:close/>
              </a:path>
            </a:pathLst>
          </a:custGeom>
          <a:blipFill>
            <a:blip r:embed="rId3"/>
            <a:stretch>
              <a:fillRect l="0" t="-7" r="0" b="-7"/>
            </a:stretch>
          </a:blipFill>
        </p:spPr>
      </p:sp>
      <p:sp>
        <p:nvSpPr>
          <p:cNvPr name="TextBox 15" id="15"/>
          <p:cNvSpPr txBox="true"/>
          <p:nvPr/>
        </p:nvSpPr>
        <p:spPr>
          <a:xfrm rot="0">
            <a:off x="2057400" y="-28575"/>
            <a:ext cx="16230600" cy="103628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12. Check how corona virus spread out with respect to death case per month. -- (E.g.: total confirmed cases, their average, variance &amp; STDEV)</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274695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COUNT (*) AS total_recovered_cases,</a:t>
            </a:r>
          </a:p>
        </p:txBody>
      </p:sp>
      <p:sp>
        <p:nvSpPr>
          <p:cNvPr name="TextBox 7" id="7"/>
          <p:cNvSpPr txBox="true"/>
          <p:nvPr/>
        </p:nvSpPr>
        <p:spPr>
          <a:xfrm rot="0">
            <a:off x="2638931" y="341474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AVG (recovered) AS average_recovered_cases,</a:t>
            </a:r>
          </a:p>
        </p:txBody>
      </p:sp>
      <p:sp>
        <p:nvSpPr>
          <p:cNvPr name="TextBox 8" id="8"/>
          <p:cNvSpPr txBox="true"/>
          <p:nvPr/>
        </p:nvSpPr>
        <p:spPr>
          <a:xfrm rot="0">
            <a:off x="2638931" y="408253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VARIANCE (recovered) AS variance_recovered_cases,</a:t>
            </a:r>
          </a:p>
        </p:txBody>
      </p:sp>
      <p:sp>
        <p:nvSpPr>
          <p:cNvPr name="TextBox 9" id="9"/>
          <p:cNvSpPr txBox="true"/>
          <p:nvPr/>
        </p:nvSpPr>
        <p:spPr>
          <a:xfrm rot="0">
            <a:off x="2638931" y="475032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STDDEV (recovered) AS stdev_recovered_cases</a:t>
            </a:r>
          </a:p>
        </p:txBody>
      </p:sp>
      <p:sp>
        <p:nvSpPr>
          <p:cNvPr name="TextBox 10" id="10"/>
          <p:cNvSpPr txBox="true"/>
          <p:nvPr/>
        </p:nvSpPr>
        <p:spPr>
          <a:xfrm rot="0">
            <a:off x="2638931" y="5418117"/>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TextBox 11" id="11"/>
          <p:cNvSpPr txBox="true"/>
          <p:nvPr/>
        </p:nvSpPr>
        <p:spPr>
          <a:xfrm rot="0">
            <a:off x="2638931" y="6085910"/>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WHERE recovered &gt; 0;</a:t>
            </a:r>
          </a:p>
        </p:txBody>
      </p:sp>
      <p:sp>
        <p:nvSpPr>
          <p:cNvPr name="Freeform 12" id="12" descr="preencoded.png"/>
          <p:cNvSpPr/>
          <p:nvPr/>
        </p:nvSpPr>
        <p:spPr>
          <a:xfrm flipH="false" flipV="false" rot="0">
            <a:off x="2547491" y="6765131"/>
            <a:ext cx="7591723" cy="1013221"/>
          </a:xfrm>
          <a:custGeom>
            <a:avLst/>
            <a:gdLst/>
            <a:ahLst/>
            <a:cxnLst/>
            <a:rect r="r" b="b" t="t" l="l"/>
            <a:pathLst>
              <a:path h="1013221" w="7591723">
                <a:moveTo>
                  <a:pt x="0" y="0"/>
                </a:moveTo>
                <a:lnTo>
                  <a:pt x="7591723" y="0"/>
                </a:lnTo>
                <a:lnTo>
                  <a:pt x="7591723" y="1013221"/>
                </a:lnTo>
                <a:lnTo>
                  <a:pt x="0" y="1013221"/>
                </a:lnTo>
                <a:lnTo>
                  <a:pt x="0" y="0"/>
                </a:lnTo>
                <a:close/>
              </a:path>
            </a:pathLst>
          </a:custGeom>
          <a:blipFill>
            <a:blip r:embed="rId3"/>
            <a:stretch>
              <a:fillRect l="-174" t="0" r="-174" b="0"/>
            </a:stretch>
          </a:blipFill>
        </p:spPr>
      </p:sp>
      <p:sp>
        <p:nvSpPr>
          <p:cNvPr name="TextBox 13" id="13"/>
          <p:cNvSpPr txBox="true"/>
          <p:nvPr/>
        </p:nvSpPr>
        <p:spPr>
          <a:xfrm rot="0">
            <a:off x="2547491" y="943213"/>
            <a:ext cx="14190704" cy="15506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13. Check how corona virus spread out with respect to recovered case. -- (E.g.: total confirmed cases, their average, variance &amp; STDEV)</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92357"/>
            <a:chOff x="0" y="0"/>
            <a:chExt cx="24384000" cy="13723143"/>
          </a:xfrm>
        </p:grpSpPr>
        <p:sp>
          <p:nvSpPr>
            <p:cNvPr name="Freeform 5" id="5"/>
            <p:cNvSpPr/>
            <p:nvPr/>
          </p:nvSpPr>
          <p:spPr>
            <a:xfrm flipH="false" flipV="false" rot="0">
              <a:off x="0" y="0"/>
              <a:ext cx="24384000" cy="13723113"/>
            </a:xfrm>
            <a:custGeom>
              <a:avLst/>
              <a:gdLst/>
              <a:ahLst/>
              <a:cxnLst/>
              <a:rect r="r" b="b" t="t" l="l"/>
              <a:pathLst>
                <a:path h="13723113" w="24384000">
                  <a:moveTo>
                    <a:pt x="0" y="0"/>
                  </a:moveTo>
                  <a:lnTo>
                    <a:pt x="24384000" y="0"/>
                  </a:lnTo>
                  <a:lnTo>
                    <a:pt x="24384000" y="13723113"/>
                  </a:lnTo>
                  <a:lnTo>
                    <a:pt x="0" y="13723113"/>
                  </a:lnTo>
                  <a:close/>
                </a:path>
              </a:pathLst>
            </a:custGeom>
            <a:solidFill>
              <a:srgbClr val="FBFAFF"/>
            </a:solidFill>
          </p:spPr>
        </p:sp>
      </p:grpSp>
      <p:sp>
        <p:nvSpPr>
          <p:cNvPr name="TextBox 6" id="6"/>
          <p:cNvSpPr txBox="true"/>
          <p:nvPr/>
        </p:nvSpPr>
        <p:spPr>
          <a:xfrm rot="0">
            <a:off x="2807106" y="904875"/>
            <a:ext cx="11902261" cy="439579"/>
          </a:xfrm>
          <a:prstGeom prst="rect">
            <a:avLst/>
          </a:prstGeom>
        </p:spPr>
        <p:txBody>
          <a:bodyPr anchor="t" rtlCol="false" tIns="0" lIns="0" bIns="0" rIns="0">
            <a:spAutoFit/>
          </a:bodyPr>
          <a:lstStyle/>
          <a:p>
            <a:pPr algn="l">
              <a:lnSpc>
                <a:spcPts val="3204"/>
              </a:lnSpc>
            </a:pPr>
            <a:r>
              <a:rPr lang="en-US" sz="2003">
                <a:solidFill>
                  <a:srgbClr val="49495A"/>
                </a:solidFill>
                <a:latin typeface="Consolas"/>
              </a:rPr>
              <a:t>SELECT Country/Region, Province</a:t>
            </a:r>
          </a:p>
        </p:txBody>
      </p:sp>
      <p:sp>
        <p:nvSpPr>
          <p:cNvPr name="TextBox 7" id="7"/>
          <p:cNvSpPr txBox="true"/>
          <p:nvPr/>
        </p:nvSpPr>
        <p:spPr>
          <a:xfrm rot="0">
            <a:off x="3192869" y="1581924"/>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FROM corona_virus. corona virus</a:t>
            </a:r>
          </a:p>
        </p:txBody>
      </p:sp>
      <p:sp>
        <p:nvSpPr>
          <p:cNvPr name="TextBox 8" id="8"/>
          <p:cNvSpPr txBox="true"/>
          <p:nvPr/>
        </p:nvSpPr>
        <p:spPr>
          <a:xfrm rot="0">
            <a:off x="3192869" y="2275314"/>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WHERE confirmed = (</a:t>
            </a:r>
          </a:p>
        </p:txBody>
      </p:sp>
      <p:sp>
        <p:nvSpPr>
          <p:cNvPr name="TextBox 9" id="9"/>
          <p:cNvSpPr txBox="true"/>
          <p:nvPr/>
        </p:nvSpPr>
        <p:spPr>
          <a:xfrm rot="0">
            <a:off x="3192869" y="2968705"/>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SELECT MAX (confirmed)</a:t>
            </a:r>
          </a:p>
        </p:txBody>
      </p:sp>
      <p:sp>
        <p:nvSpPr>
          <p:cNvPr name="TextBox 10" id="10"/>
          <p:cNvSpPr txBox="true"/>
          <p:nvPr/>
        </p:nvSpPr>
        <p:spPr>
          <a:xfrm rot="0">
            <a:off x="3192869" y="3662095"/>
            <a:ext cx="11902261" cy="384111"/>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FROM corona_virus. corona virus</a:t>
            </a:r>
          </a:p>
        </p:txBody>
      </p:sp>
      <p:sp>
        <p:nvSpPr>
          <p:cNvPr name="TextBox 11" id="11"/>
          <p:cNvSpPr txBox="true"/>
          <p:nvPr/>
        </p:nvSpPr>
        <p:spPr>
          <a:xfrm rot="0">
            <a:off x="3192869" y="4355485"/>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a:t>
            </a:r>
          </a:p>
        </p:txBody>
      </p:sp>
      <p:sp>
        <p:nvSpPr>
          <p:cNvPr name="Freeform 12" id="12" descr="preencoded.png"/>
          <p:cNvSpPr/>
          <p:nvPr/>
        </p:nvSpPr>
        <p:spPr>
          <a:xfrm flipH="false" flipV="false" rot="0">
            <a:off x="3101429" y="5088880"/>
            <a:ext cx="7887146" cy="1115020"/>
          </a:xfrm>
          <a:custGeom>
            <a:avLst/>
            <a:gdLst/>
            <a:ahLst/>
            <a:cxnLst/>
            <a:rect r="r" b="b" t="t" l="l"/>
            <a:pathLst>
              <a:path h="1115020" w="7887146">
                <a:moveTo>
                  <a:pt x="0" y="0"/>
                </a:moveTo>
                <a:lnTo>
                  <a:pt x="7887146" y="0"/>
                </a:lnTo>
                <a:lnTo>
                  <a:pt x="7887146" y="1115020"/>
                </a:lnTo>
                <a:lnTo>
                  <a:pt x="0" y="1115020"/>
                </a:lnTo>
                <a:lnTo>
                  <a:pt x="0" y="0"/>
                </a:lnTo>
                <a:close/>
              </a:path>
            </a:pathLst>
          </a:custGeom>
          <a:blipFill>
            <a:blip r:embed="rId3"/>
            <a:stretch>
              <a:fillRect l="-23" t="0" r="-23" b="0"/>
            </a:stretch>
          </a:blipFill>
        </p:spPr>
      </p:sp>
      <p:sp>
        <p:nvSpPr>
          <p:cNvPr name="TextBox 13" id="13"/>
          <p:cNvSpPr txBox="true"/>
          <p:nvPr/>
        </p:nvSpPr>
        <p:spPr>
          <a:xfrm rot="0">
            <a:off x="3192869" y="6450092"/>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Bold"/>
              </a:rPr>
              <a:t>--A check Query</a:t>
            </a:r>
          </a:p>
        </p:txBody>
      </p:sp>
      <p:sp>
        <p:nvSpPr>
          <p:cNvPr name="TextBox 14" id="14"/>
          <p:cNvSpPr txBox="true"/>
          <p:nvPr/>
        </p:nvSpPr>
        <p:spPr>
          <a:xfrm rot="0">
            <a:off x="3192869" y="7143482"/>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Select max (Confirmed) FROM corona_virus. corona virus</a:t>
            </a:r>
          </a:p>
        </p:txBody>
      </p:sp>
      <p:sp>
        <p:nvSpPr>
          <p:cNvPr name="TextBox 15" id="15"/>
          <p:cNvSpPr txBox="true"/>
          <p:nvPr/>
        </p:nvSpPr>
        <p:spPr>
          <a:xfrm rot="0">
            <a:off x="3192869" y="7836872"/>
            <a:ext cx="11902261" cy="401479"/>
          </a:xfrm>
          <a:prstGeom prst="rect">
            <a:avLst/>
          </a:prstGeom>
        </p:spPr>
        <p:txBody>
          <a:bodyPr anchor="t" rtlCol="false" tIns="0" lIns="0" bIns="0" rIns="0">
            <a:spAutoFit/>
          </a:bodyPr>
          <a:lstStyle/>
          <a:p>
            <a:pPr algn="l">
              <a:lnSpc>
                <a:spcPts val="3204"/>
              </a:lnSpc>
            </a:pPr>
            <a:r>
              <a:rPr lang="en-US" sz="2003">
                <a:solidFill>
                  <a:srgbClr val="49495A"/>
                </a:solidFill>
                <a:latin typeface="Open Sans"/>
              </a:rPr>
              <a:t>WHERE Country/Region= 'Turkey';</a:t>
            </a:r>
          </a:p>
        </p:txBody>
      </p:sp>
      <p:sp>
        <p:nvSpPr>
          <p:cNvPr name="Freeform 16" id="16" descr="preencoded.png"/>
          <p:cNvSpPr/>
          <p:nvPr/>
        </p:nvSpPr>
        <p:spPr>
          <a:xfrm flipH="false" flipV="false" rot="0">
            <a:off x="3101429" y="8570268"/>
            <a:ext cx="5979021" cy="1022449"/>
          </a:xfrm>
          <a:custGeom>
            <a:avLst/>
            <a:gdLst/>
            <a:ahLst/>
            <a:cxnLst/>
            <a:rect r="r" b="b" t="t" l="l"/>
            <a:pathLst>
              <a:path h="1022449" w="5979021">
                <a:moveTo>
                  <a:pt x="0" y="0"/>
                </a:moveTo>
                <a:lnTo>
                  <a:pt x="5979021" y="0"/>
                </a:lnTo>
                <a:lnTo>
                  <a:pt x="5979021" y="1022448"/>
                </a:lnTo>
                <a:lnTo>
                  <a:pt x="0" y="1022448"/>
                </a:lnTo>
                <a:lnTo>
                  <a:pt x="0" y="0"/>
                </a:lnTo>
                <a:close/>
              </a:path>
            </a:pathLst>
          </a:custGeom>
          <a:blipFill>
            <a:blip r:embed="rId4"/>
            <a:stretch>
              <a:fillRect l="-183" t="0" r="-183" b="0"/>
            </a:stretch>
          </a:blipFill>
        </p:spPr>
      </p:sp>
      <p:sp>
        <p:nvSpPr>
          <p:cNvPr name="TextBox 17" id="17"/>
          <p:cNvSpPr txBox="true"/>
          <p:nvPr/>
        </p:nvSpPr>
        <p:spPr>
          <a:xfrm rot="0">
            <a:off x="1927833" y="118945"/>
            <a:ext cx="14810362"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14. Find Country having highest number of the Confirmed case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211636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DISTINCT (`Country/Region`), Deaths</a:t>
            </a:r>
          </a:p>
        </p:txBody>
      </p:sp>
      <p:sp>
        <p:nvSpPr>
          <p:cNvPr name="TextBox 7" id="7"/>
          <p:cNvSpPr txBox="true"/>
          <p:nvPr/>
        </p:nvSpPr>
        <p:spPr>
          <a:xfrm rot="0">
            <a:off x="2638931" y="2784157"/>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TextBox 8" id="8"/>
          <p:cNvSpPr txBox="true"/>
          <p:nvPr/>
        </p:nvSpPr>
        <p:spPr>
          <a:xfrm rot="0">
            <a:off x="2638931" y="345194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WHERE deaths = (</a:t>
            </a:r>
          </a:p>
        </p:txBody>
      </p:sp>
      <p:sp>
        <p:nvSpPr>
          <p:cNvPr name="TextBox 9" id="9"/>
          <p:cNvSpPr txBox="true"/>
          <p:nvPr/>
        </p:nvSpPr>
        <p:spPr>
          <a:xfrm rot="0">
            <a:off x="2638931" y="411974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MIN (deaths)</a:t>
            </a:r>
          </a:p>
        </p:txBody>
      </p:sp>
      <p:sp>
        <p:nvSpPr>
          <p:cNvPr name="TextBox 10" id="10"/>
          <p:cNvSpPr txBox="true"/>
          <p:nvPr/>
        </p:nvSpPr>
        <p:spPr>
          <a:xfrm rot="0">
            <a:off x="2638931" y="478753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TextBox 11" id="11"/>
          <p:cNvSpPr txBox="true"/>
          <p:nvPr/>
        </p:nvSpPr>
        <p:spPr>
          <a:xfrm rot="0">
            <a:off x="2638931" y="5455325"/>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a:t>
            </a:r>
          </a:p>
        </p:txBody>
      </p:sp>
      <p:sp>
        <p:nvSpPr>
          <p:cNvPr name="Freeform 12" id="12" descr="preencoded.png"/>
          <p:cNvSpPr/>
          <p:nvPr/>
        </p:nvSpPr>
        <p:spPr>
          <a:xfrm flipH="false" flipV="false" rot="0">
            <a:off x="2547491" y="6134546"/>
            <a:ext cx="7190483" cy="2274391"/>
          </a:xfrm>
          <a:custGeom>
            <a:avLst/>
            <a:gdLst/>
            <a:ahLst/>
            <a:cxnLst/>
            <a:rect r="r" b="b" t="t" l="l"/>
            <a:pathLst>
              <a:path h="2274391" w="7190483">
                <a:moveTo>
                  <a:pt x="0" y="0"/>
                </a:moveTo>
                <a:lnTo>
                  <a:pt x="7190483" y="0"/>
                </a:lnTo>
                <a:lnTo>
                  <a:pt x="7190483" y="2274391"/>
                </a:lnTo>
                <a:lnTo>
                  <a:pt x="0" y="2274391"/>
                </a:lnTo>
                <a:lnTo>
                  <a:pt x="0" y="0"/>
                </a:lnTo>
                <a:close/>
              </a:path>
            </a:pathLst>
          </a:custGeom>
          <a:blipFill>
            <a:blip r:embed="rId3"/>
            <a:stretch>
              <a:fillRect l="0" t="-39" r="0" b="-39"/>
            </a:stretch>
          </a:blipFill>
        </p:spPr>
      </p:sp>
      <p:sp>
        <p:nvSpPr>
          <p:cNvPr name="TextBox 13" id="13"/>
          <p:cNvSpPr txBox="true"/>
          <p:nvPr/>
        </p:nvSpPr>
        <p:spPr>
          <a:xfrm rot="0">
            <a:off x="2547491" y="570964"/>
            <a:ext cx="13507670"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15. Find Country having lowest number of the death case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Freeform 6" id="6"/>
          <p:cNvSpPr/>
          <p:nvPr/>
        </p:nvSpPr>
        <p:spPr>
          <a:xfrm flipH="false" flipV="false" rot="0">
            <a:off x="2547491" y="5143500"/>
            <a:ext cx="11587991" cy="2537705"/>
          </a:xfrm>
          <a:custGeom>
            <a:avLst/>
            <a:gdLst/>
            <a:ahLst/>
            <a:cxnLst/>
            <a:rect r="r" b="b" t="t" l="l"/>
            <a:pathLst>
              <a:path h="2537705" w="11587991">
                <a:moveTo>
                  <a:pt x="0" y="0"/>
                </a:moveTo>
                <a:lnTo>
                  <a:pt x="11587991" y="0"/>
                </a:lnTo>
                <a:lnTo>
                  <a:pt x="11587991" y="2537705"/>
                </a:lnTo>
                <a:lnTo>
                  <a:pt x="0" y="2537705"/>
                </a:lnTo>
                <a:lnTo>
                  <a:pt x="0" y="0"/>
                </a:lnTo>
                <a:close/>
              </a:path>
            </a:pathLst>
          </a:custGeom>
          <a:blipFill>
            <a:blip r:embed="rId3"/>
            <a:stretch>
              <a:fillRect l="0" t="0" r="0" b="0"/>
            </a:stretch>
          </a:blipFill>
        </p:spPr>
      </p:sp>
      <p:sp>
        <p:nvSpPr>
          <p:cNvPr name="TextBox 7" id="7"/>
          <p:cNvSpPr txBox="true"/>
          <p:nvPr/>
        </p:nvSpPr>
        <p:spPr>
          <a:xfrm rot="0">
            <a:off x="2547491" y="1000125"/>
            <a:ext cx="12579946"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16. Find top 5 countries having highest recovered case</a:t>
            </a:r>
          </a:p>
        </p:txBody>
      </p:sp>
      <p:sp>
        <p:nvSpPr>
          <p:cNvPr name="TextBox 8" id="8"/>
          <p:cNvSpPr txBox="true"/>
          <p:nvPr/>
        </p:nvSpPr>
        <p:spPr>
          <a:xfrm rot="0">
            <a:off x="2547491" y="2549468"/>
            <a:ext cx="12579946" cy="2212156"/>
          </a:xfrm>
          <a:prstGeom prst="rect">
            <a:avLst/>
          </a:prstGeom>
        </p:spPr>
        <p:txBody>
          <a:bodyPr anchor="t" rtlCol="false" tIns="0" lIns="0" bIns="0" rIns="0">
            <a:spAutoFit/>
          </a:bodyPr>
          <a:lstStyle/>
          <a:p>
            <a:pPr algn="l">
              <a:lnSpc>
                <a:spcPts val="3530"/>
              </a:lnSpc>
              <a:spcBef>
                <a:spcPct val="0"/>
              </a:spcBef>
            </a:pPr>
            <a:r>
              <a:rPr lang="en-US" sz="2207">
                <a:solidFill>
                  <a:srgbClr val="000000"/>
                </a:solidFill>
                <a:latin typeface="Open Sans"/>
              </a:rPr>
              <a:t>SELECT DISTINCT UPPER(TRIM(`Country/Region`)) AS country, SUM(recovered) AS total_recovered</a:t>
            </a:r>
          </a:p>
          <a:p>
            <a:pPr algn="l">
              <a:lnSpc>
                <a:spcPts val="3530"/>
              </a:lnSpc>
              <a:spcBef>
                <a:spcPct val="0"/>
              </a:spcBef>
            </a:pPr>
            <a:r>
              <a:rPr lang="en-US" sz="2207">
                <a:solidFill>
                  <a:srgbClr val="000000"/>
                </a:solidFill>
                <a:latin typeface="Open Sans"/>
              </a:rPr>
              <a:t>FROM corona_virus.`corona virus`</a:t>
            </a:r>
          </a:p>
          <a:p>
            <a:pPr algn="l">
              <a:lnSpc>
                <a:spcPts val="3530"/>
              </a:lnSpc>
              <a:spcBef>
                <a:spcPct val="0"/>
              </a:spcBef>
            </a:pPr>
            <a:r>
              <a:rPr lang="en-US" sz="2207">
                <a:solidFill>
                  <a:srgbClr val="000000"/>
                </a:solidFill>
                <a:latin typeface="Open Sans"/>
              </a:rPr>
              <a:t>GROUP BY UPPER(TRIM(`Country/Region`))  -- Group by the cleaned country name</a:t>
            </a:r>
          </a:p>
          <a:p>
            <a:pPr algn="l">
              <a:lnSpc>
                <a:spcPts val="3530"/>
              </a:lnSpc>
              <a:spcBef>
                <a:spcPct val="0"/>
              </a:spcBef>
            </a:pPr>
            <a:r>
              <a:rPr lang="en-US" sz="2207">
                <a:solidFill>
                  <a:srgbClr val="000000"/>
                </a:solidFill>
                <a:latin typeface="Open Sans"/>
              </a:rPr>
              <a:t>ORDER BY total_recovered DESC</a:t>
            </a:r>
          </a:p>
          <a:p>
            <a:pPr algn="l">
              <a:lnSpc>
                <a:spcPts val="3530"/>
              </a:lnSpc>
              <a:spcBef>
                <a:spcPct val="0"/>
              </a:spcBef>
            </a:pPr>
            <a:r>
              <a:rPr lang="en-US" sz="2207">
                <a:solidFill>
                  <a:srgbClr val="000000"/>
                </a:solidFill>
                <a:latin typeface="Open Sans"/>
              </a:rPr>
              <a:t>LIMIT 5;</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90125"/>
            <a:chOff x="0" y="0"/>
            <a:chExt cx="24384000" cy="13720167"/>
          </a:xfrm>
        </p:grpSpPr>
        <p:sp>
          <p:nvSpPr>
            <p:cNvPr name="Freeform 5" id="5"/>
            <p:cNvSpPr/>
            <p:nvPr/>
          </p:nvSpPr>
          <p:spPr>
            <a:xfrm flipH="false" flipV="false" rot="0">
              <a:off x="0" y="0"/>
              <a:ext cx="24384000" cy="13720190"/>
            </a:xfrm>
            <a:custGeom>
              <a:avLst/>
              <a:gdLst/>
              <a:ahLst/>
              <a:cxnLst/>
              <a:rect r="r" b="b" t="t" l="l"/>
              <a:pathLst>
                <a:path h="13720190" w="24384000">
                  <a:moveTo>
                    <a:pt x="0" y="0"/>
                  </a:moveTo>
                  <a:lnTo>
                    <a:pt x="24384000" y="0"/>
                  </a:lnTo>
                  <a:lnTo>
                    <a:pt x="24384000" y="13720190"/>
                  </a:lnTo>
                  <a:lnTo>
                    <a:pt x="0" y="13720190"/>
                  </a:lnTo>
                  <a:close/>
                </a:path>
              </a:pathLst>
            </a:custGeom>
            <a:solidFill>
              <a:srgbClr val="FBFAFF"/>
            </a:solidFill>
          </p:spPr>
        </p:sp>
      </p:grpSp>
      <p:sp>
        <p:nvSpPr>
          <p:cNvPr name="TextBox 6" id="6"/>
          <p:cNvSpPr txBox="true"/>
          <p:nvPr/>
        </p:nvSpPr>
        <p:spPr>
          <a:xfrm rot="0">
            <a:off x="3466862" y="694610"/>
            <a:ext cx="13086189" cy="741204"/>
          </a:xfrm>
          <a:prstGeom prst="rect">
            <a:avLst/>
          </a:prstGeom>
        </p:spPr>
        <p:txBody>
          <a:bodyPr anchor="t" rtlCol="false" tIns="0" lIns="0" bIns="0" rIns="0">
            <a:spAutoFit/>
          </a:bodyPr>
          <a:lstStyle/>
          <a:p>
            <a:pPr algn="l">
              <a:lnSpc>
                <a:spcPts val="5976"/>
              </a:lnSpc>
            </a:pPr>
            <a:r>
              <a:rPr lang="en-US" sz="4781">
                <a:solidFill>
                  <a:srgbClr val="5955EB"/>
                </a:solidFill>
                <a:latin typeface="Libre Baskerville"/>
              </a:rPr>
              <a:t>Visualizing the COVID-19 Pandemic</a:t>
            </a:r>
          </a:p>
        </p:txBody>
      </p:sp>
      <p:sp>
        <p:nvSpPr>
          <p:cNvPr name="Freeform 7" id="7" descr="preencoded.png"/>
          <p:cNvSpPr/>
          <p:nvPr/>
        </p:nvSpPr>
        <p:spPr>
          <a:xfrm flipH="false" flipV="false" rot="0">
            <a:off x="3375422" y="1912739"/>
            <a:ext cx="3602831" cy="2226617"/>
          </a:xfrm>
          <a:custGeom>
            <a:avLst/>
            <a:gdLst/>
            <a:ahLst/>
            <a:cxnLst/>
            <a:rect r="r" b="b" t="t" l="l"/>
            <a:pathLst>
              <a:path h="2226617" w="3602831">
                <a:moveTo>
                  <a:pt x="0" y="0"/>
                </a:moveTo>
                <a:lnTo>
                  <a:pt x="3602832" y="0"/>
                </a:lnTo>
                <a:lnTo>
                  <a:pt x="3602832" y="2226617"/>
                </a:lnTo>
                <a:lnTo>
                  <a:pt x="0" y="2226617"/>
                </a:lnTo>
                <a:lnTo>
                  <a:pt x="0" y="0"/>
                </a:lnTo>
                <a:close/>
              </a:path>
            </a:pathLst>
          </a:custGeom>
          <a:blipFill>
            <a:blip r:embed="rId3"/>
            <a:stretch>
              <a:fillRect l="0" t="-83" r="0" b="-83"/>
            </a:stretch>
          </a:blipFill>
        </p:spPr>
      </p:sp>
      <p:sp>
        <p:nvSpPr>
          <p:cNvPr name="TextBox 8" id="8"/>
          <p:cNvSpPr txBox="true"/>
          <p:nvPr/>
        </p:nvSpPr>
        <p:spPr>
          <a:xfrm rot="0">
            <a:off x="3466862" y="5022979"/>
            <a:ext cx="3419951" cy="667584"/>
          </a:xfrm>
          <a:prstGeom prst="rect">
            <a:avLst/>
          </a:prstGeom>
        </p:spPr>
        <p:txBody>
          <a:bodyPr anchor="t" rtlCol="false" tIns="0" lIns="0" bIns="0" rIns="0">
            <a:spAutoFit/>
          </a:bodyPr>
          <a:lstStyle/>
          <a:p>
            <a:pPr algn="l">
              <a:lnSpc>
                <a:spcPts val="2988"/>
              </a:lnSpc>
            </a:pPr>
            <a:r>
              <a:rPr lang="en-US" sz="2391">
                <a:solidFill>
                  <a:srgbClr val="5955EB"/>
                </a:solidFill>
                <a:latin typeface="Libre Baskerville"/>
              </a:rPr>
              <a:t>Confirmed Cases Over Time</a:t>
            </a:r>
          </a:p>
        </p:txBody>
      </p:sp>
      <p:sp>
        <p:nvSpPr>
          <p:cNvPr name="TextBox 9" id="9"/>
          <p:cNvSpPr txBox="true"/>
          <p:nvPr/>
        </p:nvSpPr>
        <p:spPr>
          <a:xfrm rot="0">
            <a:off x="3466862" y="5851505"/>
            <a:ext cx="3419951" cy="3482072"/>
          </a:xfrm>
          <a:prstGeom prst="rect">
            <a:avLst/>
          </a:prstGeom>
        </p:spPr>
        <p:txBody>
          <a:bodyPr anchor="t" rtlCol="false" tIns="0" lIns="0" bIns="0" rIns="0">
            <a:spAutoFit/>
          </a:bodyPr>
          <a:lstStyle/>
          <a:p>
            <a:pPr algn="l">
              <a:lnSpc>
                <a:spcPts val="3060"/>
              </a:lnSpc>
            </a:pPr>
            <a:r>
              <a:rPr lang="en-US" sz="1912">
                <a:solidFill>
                  <a:srgbClr val="49495A"/>
                </a:solidFill>
                <a:latin typeface="Open Sans"/>
              </a:rPr>
              <a:t>The data analysis revealed a clear trend in the number of confirmed COVID-19 cases over time. The graph shows the steady increase in confirmed cases, highlighting the rapid spread of the virus and the need for effective containment measures.</a:t>
            </a:r>
          </a:p>
        </p:txBody>
      </p:sp>
      <p:sp>
        <p:nvSpPr>
          <p:cNvPr name="Freeform 10" id="10" descr="preencoded.png"/>
          <p:cNvSpPr/>
          <p:nvPr/>
        </p:nvSpPr>
        <p:spPr>
          <a:xfrm flipH="false" flipV="false" rot="0">
            <a:off x="7342585" y="1912739"/>
            <a:ext cx="3602831" cy="2226617"/>
          </a:xfrm>
          <a:custGeom>
            <a:avLst/>
            <a:gdLst/>
            <a:ahLst/>
            <a:cxnLst/>
            <a:rect r="r" b="b" t="t" l="l"/>
            <a:pathLst>
              <a:path h="2226617" w="3602831">
                <a:moveTo>
                  <a:pt x="0" y="0"/>
                </a:moveTo>
                <a:lnTo>
                  <a:pt x="3602831" y="0"/>
                </a:lnTo>
                <a:lnTo>
                  <a:pt x="3602831" y="2226617"/>
                </a:lnTo>
                <a:lnTo>
                  <a:pt x="0" y="2226617"/>
                </a:lnTo>
                <a:lnTo>
                  <a:pt x="0" y="0"/>
                </a:lnTo>
                <a:close/>
              </a:path>
            </a:pathLst>
          </a:custGeom>
          <a:blipFill>
            <a:blip r:embed="rId4"/>
            <a:stretch>
              <a:fillRect l="0" t="-83" r="0" b="-83"/>
            </a:stretch>
          </a:blipFill>
        </p:spPr>
      </p:sp>
      <p:sp>
        <p:nvSpPr>
          <p:cNvPr name="TextBox 11" id="11"/>
          <p:cNvSpPr txBox="true"/>
          <p:nvPr/>
        </p:nvSpPr>
        <p:spPr>
          <a:xfrm rot="0">
            <a:off x="7434025" y="4488686"/>
            <a:ext cx="3419951" cy="356330"/>
          </a:xfrm>
          <a:prstGeom prst="rect">
            <a:avLst/>
          </a:prstGeom>
        </p:spPr>
        <p:txBody>
          <a:bodyPr anchor="t" rtlCol="false" tIns="0" lIns="0" bIns="0" rIns="0">
            <a:spAutoFit/>
          </a:bodyPr>
          <a:lstStyle/>
          <a:p>
            <a:pPr algn="l">
              <a:lnSpc>
                <a:spcPts val="2988"/>
              </a:lnSpc>
            </a:pPr>
            <a:r>
              <a:rPr lang="en-US" sz="2391">
                <a:solidFill>
                  <a:srgbClr val="5955EB"/>
                </a:solidFill>
                <a:latin typeface="Libre Baskerville"/>
              </a:rPr>
              <a:t>COVID-19 Death Toll</a:t>
            </a:r>
          </a:p>
        </p:txBody>
      </p:sp>
      <p:sp>
        <p:nvSpPr>
          <p:cNvPr name="TextBox 12" id="12"/>
          <p:cNvSpPr txBox="true"/>
          <p:nvPr/>
        </p:nvSpPr>
        <p:spPr>
          <a:xfrm rot="0">
            <a:off x="7434025" y="4937700"/>
            <a:ext cx="3419951" cy="2704891"/>
          </a:xfrm>
          <a:prstGeom prst="rect">
            <a:avLst/>
          </a:prstGeom>
        </p:spPr>
        <p:txBody>
          <a:bodyPr anchor="t" rtlCol="false" tIns="0" lIns="0" bIns="0" rIns="0">
            <a:spAutoFit/>
          </a:bodyPr>
          <a:lstStyle/>
          <a:p>
            <a:pPr algn="l">
              <a:lnSpc>
                <a:spcPts val="3060"/>
              </a:lnSpc>
            </a:pPr>
            <a:r>
              <a:rPr lang="en-US" sz="1912">
                <a:solidFill>
                  <a:srgbClr val="49495A"/>
                </a:solidFill>
                <a:latin typeface="Open Sans"/>
              </a:rPr>
              <a:t>The data also revealed a concerning number of COVID-19 deaths compared to other illness. The graph illustrates the importance of implementing robust public health strategies to mitigate the loss of life.</a:t>
            </a:r>
          </a:p>
        </p:txBody>
      </p:sp>
      <p:sp>
        <p:nvSpPr>
          <p:cNvPr name="Freeform 13" id="13" descr="preencoded.png"/>
          <p:cNvSpPr/>
          <p:nvPr/>
        </p:nvSpPr>
        <p:spPr>
          <a:xfrm flipH="false" flipV="false" rot="0">
            <a:off x="11309747" y="1912739"/>
            <a:ext cx="3602831" cy="2226617"/>
          </a:xfrm>
          <a:custGeom>
            <a:avLst/>
            <a:gdLst/>
            <a:ahLst/>
            <a:cxnLst/>
            <a:rect r="r" b="b" t="t" l="l"/>
            <a:pathLst>
              <a:path h="2226617" w="3602831">
                <a:moveTo>
                  <a:pt x="0" y="0"/>
                </a:moveTo>
                <a:lnTo>
                  <a:pt x="3602832" y="0"/>
                </a:lnTo>
                <a:lnTo>
                  <a:pt x="3602832" y="2226617"/>
                </a:lnTo>
                <a:lnTo>
                  <a:pt x="0" y="2226617"/>
                </a:lnTo>
                <a:lnTo>
                  <a:pt x="0" y="0"/>
                </a:lnTo>
                <a:close/>
              </a:path>
            </a:pathLst>
          </a:custGeom>
          <a:blipFill>
            <a:blip r:embed="rId5"/>
            <a:stretch>
              <a:fillRect l="0" t="-83" r="0" b="-83"/>
            </a:stretch>
          </a:blipFill>
        </p:spPr>
      </p:sp>
      <p:sp>
        <p:nvSpPr>
          <p:cNvPr name="TextBox 14" id="14"/>
          <p:cNvSpPr txBox="true"/>
          <p:nvPr/>
        </p:nvSpPr>
        <p:spPr>
          <a:xfrm rot="0">
            <a:off x="11401187" y="4488686"/>
            <a:ext cx="3419951" cy="667584"/>
          </a:xfrm>
          <a:prstGeom prst="rect">
            <a:avLst/>
          </a:prstGeom>
        </p:spPr>
        <p:txBody>
          <a:bodyPr anchor="t" rtlCol="false" tIns="0" lIns="0" bIns="0" rIns="0">
            <a:spAutoFit/>
          </a:bodyPr>
          <a:lstStyle/>
          <a:p>
            <a:pPr algn="l">
              <a:lnSpc>
                <a:spcPts val="2988"/>
              </a:lnSpc>
            </a:pPr>
            <a:r>
              <a:rPr lang="en-US" sz="2391">
                <a:solidFill>
                  <a:srgbClr val="5955EB"/>
                </a:solidFill>
                <a:latin typeface="Libre Baskerville"/>
              </a:rPr>
              <a:t>Recoveries from COVID-19</a:t>
            </a:r>
          </a:p>
        </p:txBody>
      </p:sp>
      <p:sp>
        <p:nvSpPr>
          <p:cNvPr name="TextBox 15" id="15"/>
          <p:cNvSpPr txBox="true"/>
          <p:nvPr/>
        </p:nvSpPr>
        <p:spPr>
          <a:xfrm rot="0">
            <a:off x="11401187" y="5317212"/>
            <a:ext cx="3419951" cy="4259252"/>
          </a:xfrm>
          <a:prstGeom prst="rect">
            <a:avLst/>
          </a:prstGeom>
        </p:spPr>
        <p:txBody>
          <a:bodyPr anchor="t" rtlCol="false" tIns="0" lIns="0" bIns="0" rIns="0">
            <a:spAutoFit/>
          </a:bodyPr>
          <a:lstStyle/>
          <a:p>
            <a:pPr algn="l">
              <a:lnSpc>
                <a:spcPts val="3060"/>
              </a:lnSpc>
            </a:pPr>
            <a:r>
              <a:rPr lang="en-US" sz="1912">
                <a:solidFill>
                  <a:srgbClr val="49495A"/>
                </a:solidFill>
                <a:latin typeface="Open Sans"/>
              </a:rPr>
              <a:t>While the pandemic has been devastating, the data also shows the progress made in terms of COVID-19 recoveries. The graph depicts the increasing number of recovered cases, providing a glimmer of hope and highlighting the importance of continued efforts to support those affected by the virus.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3792944" y="656957"/>
            <a:ext cx="10793552" cy="704818"/>
          </a:xfrm>
          <a:prstGeom prst="rect">
            <a:avLst/>
          </a:prstGeom>
        </p:spPr>
        <p:txBody>
          <a:bodyPr anchor="t" rtlCol="false" tIns="0" lIns="0" bIns="0" rIns="0">
            <a:spAutoFit/>
          </a:bodyPr>
          <a:lstStyle/>
          <a:p>
            <a:pPr algn="l">
              <a:lnSpc>
                <a:spcPts val="5638"/>
              </a:lnSpc>
            </a:pPr>
            <a:r>
              <a:rPr lang="en-US" sz="4511">
                <a:solidFill>
                  <a:srgbClr val="5955EB"/>
                </a:solidFill>
                <a:latin typeface="Libre Baskerville"/>
              </a:rPr>
              <a:t>Insights and Recommendations</a:t>
            </a:r>
          </a:p>
        </p:txBody>
      </p:sp>
      <p:sp>
        <p:nvSpPr>
          <p:cNvPr name="Freeform 7" id="7" descr="preencoded.png"/>
          <p:cNvSpPr/>
          <p:nvPr/>
        </p:nvSpPr>
        <p:spPr>
          <a:xfrm flipH="false" flipV="false" rot="0">
            <a:off x="3701504" y="1804541"/>
            <a:ext cx="3628281" cy="916633"/>
          </a:xfrm>
          <a:custGeom>
            <a:avLst/>
            <a:gdLst/>
            <a:ahLst/>
            <a:cxnLst/>
            <a:rect r="r" b="b" t="t" l="l"/>
            <a:pathLst>
              <a:path h="916633" w="3628281">
                <a:moveTo>
                  <a:pt x="0" y="0"/>
                </a:moveTo>
                <a:lnTo>
                  <a:pt x="3628281" y="0"/>
                </a:lnTo>
                <a:lnTo>
                  <a:pt x="3628281" y="916633"/>
                </a:lnTo>
                <a:lnTo>
                  <a:pt x="0" y="916633"/>
                </a:lnTo>
                <a:lnTo>
                  <a:pt x="0" y="0"/>
                </a:lnTo>
                <a:close/>
              </a:path>
            </a:pathLst>
          </a:custGeom>
          <a:blipFill>
            <a:blip r:embed="rId3"/>
            <a:stretch>
              <a:fillRect l="-132" t="0" r="-132" b="0"/>
            </a:stretch>
          </a:blipFill>
        </p:spPr>
      </p:sp>
      <p:sp>
        <p:nvSpPr>
          <p:cNvPr name="TextBox 8" id="8"/>
          <p:cNvSpPr txBox="true"/>
          <p:nvPr/>
        </p:nvSpPr>
        <p:spPr>
          <a:xfrm rot="0">
            <a:off x="4021991" y="3101013"/>
            <a:ext cx="2681466" cy="276165"/>
          </a:xfrm>
          <a:prstGeom prst="rect">
            <a:avLst/>
          </a:prstGeom>
        </p:spPr>
        <p:txBody>
          <a:bodyPr anchor="t" rtlCol="false" tIns="0" lIns="0" bIns="0" rIns="0">
            <a:spAutoFit/>
          </a:bodyPr>
          <a:lstStyle/>
          <a:p>
            <a:pPr algn="l">
              <a:lnSpc>
                <a:spcPts val="2820"/>
              </a:lnSpc>
            </a:pPr>
            <a:r>
              <a:rPr lang="en-US" sz="2254">
                <a:solidFill>
                  <a:srgbClr val="5955EB"/>
                </a:solidFill>
                <a:latin typeface="Libre Baskerville"/>
              </a:rPr>
              <a:t>Key Findings</a:t>
            </a:r>
          </a:p>
        </p:txBody>
      </p:sp>
      <p:sp>
        <p:nvSpPr>
          <p:cNvPr name="TextBox 9" id="9"/>
          <p:cNvSpPr txBox="true"/>
          <p:nvPr/>
        </p:nvSpPr>
        <p:spPr>
          <a:xfrm rot="0">
            <a:off x="4021991" y="3548836"/>
            <a:ext cx="2987307" cy="3999547"/>
          </a:xfrm>
          <a:prstGeom prst="rect">
            <a:avLst/>
          </a:prstGeom>
        </p:spPr>
        <p:txBody>
          <a:bodyPr anchor="t" rtlCol="false" tIns="0" lIns="0" bIns="0" rIns="0">
            <a:spAutoFit/>
          </a:bodyPr>
          <a:lstStyle/>
          <a:p>
            <a:pPr algn="l">
              <a:lnSpc>
                <a:spcPts val="2887"/>
              </a:lnSpc>
            </a:pPr>
            <a:r>
              <a:rPr lang="en-US" sz="1804">
                <a:solidFill>
                  <a:srgbClr val="49495A"/>
                </a:solidFill>
                <a:latin typeface="Open Sans"/>
              </a:rPr>
              <a:t>The analysis of the COVID-19 dataset has revealed several key insights, including the uneven impact of the pandemic across different regions, the fluctuations in confirmed cases, deaths, and recoveries over time, and the identification of the countries most severely affected by the virus.</a:t>
            </a:r>
          </a:p>
        </p:txBody>
      </p:sp>
      <p:sp>
        <p:nvSpPr>
          <p:cNvPr name="Freeform 10" id="10" descr="preencoded.png"/>
          <p:cNvSpPr/>
          <p:nvPr/>
        </p:nvSpPr>
        <p:spPr>
          <a:xfrm flipH="false" flipV="false" rot="0">
            <a:off x="7329785" y="1804541"/>
            <a:ext cx="3628281" cy="916633"/>
          </a:xfrm>
          <a:custGeom>
            <a:avLst/>
            <a:gdLst/>
            <a:ahLst/>
            <a:cxnLst/>
            <a:rect r="r" b="b" t="t" l="l"/>
            <a:pathLst>
              <a:path h="916633" w="3628281">
                <a:moveTo>
                  <a:pt x="0" y="0"/>
                </a:moveTo>
                <a:lnTo>
                  <a:pt x="3628281" y="0"/>
                </a:lnTo>
                <a:lnTo>
                  <a:pt x="3628281" y="916633"/>
                </a:lnTo>
                <a:lnTo>
                  <a:pt x="0" y="916633"/>
                </a:lnTo>
                <a:lnTo>
                  <a:pt x="0" y="0"/>
                </a:lnTo>
                <a:close/>
              </a:path>
            </a:pathLst>
          </a:custGeom>
          <a:blipFill>
            <a:blip r:embed="rId4"/>
            <a:stretch>
              <a:fillRect l="-132" t="0" r="-132" b="0"/>
            </a:stretch>
          </a:blipFill>
        </p:spPr>
      </p:sp>
      <p:sp>
        <p:nvSpPr>
          <p:cNvPr name="TextBox 11" id="11"/>
          <p:cNvSpPr txBox="true"/>
          <p:nvPr/>
        </p:nvSpPr>
        <p:spPr>
          <a:xfrm rot="0">
            <a:off x="7650271" y="3101013"/>
            <a:ext cx="2681466" cy="276165"/>
          </a:xfrm>
          <a:prstGeom prst="rect">
            <a:avLst/>
          </a:prstGeom>
        </p:spPr>
        <p:txBody>
          <a:bodyPr anchor="t" rtlCol="false" tIns="0" lIns="0" bIns="0" rIns="0">
            <a:spAutoFit/>
          </a:bodyPr>
          <a:lstStyle/>
          <a:p>
            <a:pPr algn="l">
              <a:lnSpc>
                <a:spcPts val="2820"/>
              </a:lnSpc>
            </a:pPr>
            <a:r>
              <a:rPr lang="en-US" sz="2254">
                <a:solidFill>
                  <a:srgbClr val="5955EB"/>
                </a:solidFill>
                <a:latin typeface="Libre Baskerville"/>
              </a:rPr>
              <a:t>Implications</a:t>
            </a:r>
          </a:p>
        </p:txBody>
      </p:sp>
      <p:sp>
        <p:nvSpPr>
          <p:cNvPr name="TextBox 12" id="12"/>
          <p:cNvSpPr txBox="true"/>
          <p:nvPr/>
        </p:nvSpPr>
        <p:spPr>
          <a:xfrm rot="0">
            <a:off x="7650271" y="3548836"/>
            <a:ext cx="2987307" cy="3999547"/>
          </a:xfrm>
          <a:prstGeom prst="rect">
            <a:avLst/>
          </a:prstGeom>
        </p:spPr>
        <p:txBody>
          <a:bodyPr anchor="t" rtlCol="false" tIns="0" lIns="0" bIns="0" rIns="0">
            <a:spAutoFit/>
          </a:bodyPr>
          <a:lstStyle/>
          <a:p>
            <a:pPr algn="l">
              <a:lnSpc>
                <a:spcPts val="2887"/>
              </a:lnSpc>
            </a:pPr>
            <a:r>
              <a:rPr lang="en-US" sz="1804">
                <a:solidFill>
                  <a:srgbClr val="49495A"/>
                </a:solidFill>
                <a:latin typeface="Open Sans"/>
              </a:rPr>
              <a:t>These findings have important implications for public health policy and resource allocation, as they highlight the need for targeted interventions and the implementation of effective strategies to mitigate the spread of the virus and support those affected by it.</a:t>
            </a:r>
          </a:p>
        </p:txBody>
      </p:sp>
      <p:sp>
        <p:nvSpPr>
          <p:cNvPr name="Freeform 13" id="13" descr="preencoded.png"/>
          <p:cNvSpPr/>
          <p:nvPr/>
        </p:nvSpPr>
        <p:spPr>
          <a:xfrm flipH="false" flipV="false" rot="0">
            <a:off x="10958066" y="1804541"/>
            <a:ext cx="3628430" cy="916633"/>
          </a:xfrm>
          <a:custGeom>
            <a:avLst/>
            <a:gdLst/>
            <a:ahLst/>
            <a:cxnLst/>
            <a:rect r="r" b="b" t="t" l="l"/>
            <a:pathLst>
              <a:path h="916633" w="3628430">
                <a:moveTo>
                  <a:pt x="0" y="0"/>
                </a:moveTo>
                <a:lnTo>
                  <a:pt x="3628430" y="0"/>
                </a:lnTo>
                <a:lnTo>
                  <a:pt x="3628430" y="916633"/>
                </a:lnTo>
                <a:lnTo>
                  <a:pt x="0" y="916633"/>
                </a:lnTo>
                <a:lnTo>
                  <a:pt x="0" y="0"/>
                </a:lnTo>
                <a:close/>
              </a:path>
            </a:pathLst>
          </a:custGeom>
          <a:blipFill>
            <a:blip r:embed="rId5"/>
            <a:stretch>
              <a:fillRect l="-130" t="0" r="-130" b="0"/>
            </a:stretch>
          </a:blipFill>
        </p:spPr>
      </p:sp>
      <p:sp>
        <p:nvSpPr>
          <p:cNvPr name="TextBox 14" id="14"/>
          <p:cNvSpPr txBox="true"/>
          <p:nvPr/>
        </p:nvSpPr>
        <p:spPr>
          <a:xfrm rot="0">
            <a:off x="11278552" y="3101013"/>
            <a:ext cx="2987456" cy="347472"/>
          </a:xfrm>
          <a:prstGeom prst="rect">
            <a:avLst/>
          </a:prstGeom>
        </p:spPr>
        <p:txBody>
          <a:bodyPr anchor="t" rtlCol="false" tIns="0" lIns="0" bIns="0" rIns="0">
            <a:spAutoFit/>
          </a:bodyPr>
          <a:lstStyle/>
          <a:p>
            <a:pPr algn="l">
              <a:lnSpc>
                <a:spcPts val="2820"/>
              </a:lnSpc>
            </a:pPr>
            <a:r>
              <a:rPr lang="en-US" sz="2254">
                <a:solidFill>
                  <a:srgbClr val="5955EB"/>
                </a:solidFill>
                <a:latin typeface="Libre Baskerville"/>
              </a:rPr>
              <a:t>Recommendations</a:t>
            </a:r>
          </a:p>
        </p:txBody>
      </p:sp>
      <p:sp>
        <p:nvSpPr>
          <p:cNvPr name="TextBox 15" id="15"/>
          <p:cNvSpPr txBox="true"/>
          <p:nvPr/>
        </p:nvSpPr>
        <p:spPr>
          <a:xfrm rot="0">
            <a:off x="11278552" y="3548836"/>
            <a:ext cx="2987456" cy="5833110"/>
          </a:xfrm>
          <a:prstGeom prst="rect">
            <a:avLst/>
          </a:prstGeom>
        </p:spPr>
        <p:txBody>
          <a:bodyPr anchor="t" rtlCol="false" tIns="0" lIns="0" bIns="0" rIns="0">
            <a:spAutoFit/>
          </a:bodyPr>
          <a:lstStyle/>
          <a:p>
            <a:pPr algn="l">
              <a:lnSpc>
                <a:spcPts val="2887"/>
              </a:lnSpc>
            </a:pPr>
            <a:r>
              <a:rPr lang="en-US" sz="1804">
                <a:solidFill>
                  <a:srgbClr val="49495A"/>
                </a:solidFill>
                <a:latin typeface="Open Sans"/>
              </a:rPr>
              <a:t>Based on the insights gained from this analysis, I recommend that policymakers and public health authorities focus on developing and implementing tailored strategies to address the specific challenges faced by the hardest-hit regions, while also investing in research and development to improve our understanding of the virus and enhance our ability to respond to future pandemics.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90125"/>
            <a:chOff x="0" y="0"/>
            <a:chExt cx="24384000" cy="13720167"/>
          </a:xfrm>
        </p:grpSpPr>
        <p:sp>
          <p:nvSpPr>
            <p:cNvPr name="Freeform 5" id="5"/>
            <p:cNvSpPr/>
            <p:nvPr/>
          </p:nvSpPr>
          <p:spPr>
            <a:xfrm flipH="false" flipV="false" rot="0">
              <a:off x="0" y="0"/>
              <a:ext cx="24384000" cy="13720190"/>
            </a:xfrm>
            <a:custGeom>
              <a:avLst/>
              <a:gdLst/>
              <a:ahLst/>
              <a:cxnLst/>
              <a:rect r="r" b="b" t="t" l="l"/>
              <a:pathLst>
                <a:path h="13720190" w="24384000">
                  <a:moveTo>
                    <a:pt x="0" y="0"/>
                  </a:moveTo>
                  <a:lnTo>
                    <a:pt x="24384000" y="0"/>
                  </a:lnTo>
                  <a:lnTo>
                    <a:pt x="24384000" y="13720190"/>
                  </a:lnTo>
                  <a:lnTo>
                    <a:pt x="0" y="13720190"/>
                  </a:lnTo>
                  <a:close/>
                </a:path>
              </a:pathLst>
            </a:custGeom>
            <a:solidFill>
              <a:srgbClr val="FBFAFF"/>
            </a:solidFill>
          </p:spPr>
        </p:sp>
      </p:grpSp>
      <p:sp>
        <p:nvSpPr>
          <p:cNvPr name="TextBox 6" id="6"/>
          <p:cNvSpPr txBox="true"/>
          <p:nvPr/>
        </p:nvSpPr>
        <p:spPr>
          <a:xfrm rot="0">
            <a:off x="3161912" y="720357"/>
            <a:ext cx="12497425" cy="787146"/>
          </a:xfrm>
          <a:prstGeom prst="rect">
            <a:avLst/>
          </a:prstGeom>
        </p:spPr>
        <p:txBody>
          <a:bodyPr anchor="t" rtlCol="false" tIns="0" lIns="0" bIns="0" rIns="0">
            <a:spAutoFit/>
          </a:bodyPr>
          <a:lstStyle/>
          <a:p>
            <a:pPr algn="l">
              <a:lnSpc>
                <a:spcPts val="6292"/>
              </a:lnSpc>
            </a:pPr>
            <a:r>
              <a:rPr lang="en-US" sz="5033">
                <a:solidFill>
                  <a:srgbClr val="5955EB"/>
                </a:solidFill>
                <a:latin typeface="Libre Baskerville"/>
              </a:rPr>
              <a:t>Visualizing the Spread of COVID-19</a:t>
            </a:r>
          </a:p>
        </p:txBody>
      </p:sp>
      <p:sp>
        <p:nvSpPr>
          <p:cNvPr name="Freeform 7" id="7" descr="preencoded.png"/>
          <p:cNvSpPr/>
          <p:nvPr/>
        </p:nvSpPr>
        <p:spPr>
          <a:xfrm flipH="false" flipV="false" rot="0">
            <a:off x="3070472" y="2013794"/>
            <a:ext cx="639216" cy="639216"/>
          </a:xfrm>
          <a:custGeom>
            <a:avLst/>
            <a:gdLst/>
            <a:ahLst/>
            <a:cxnLst/>
            <a:rect r="r" b="b" t="t" l="l"/>
            <a:pathLst>
              <a:path h="639216" w="639216">
                <a:moveTo>
                  <a:pt x="0" y="0"/>
                </a:moveTo>
                <a:lnTo>
                  <a:pt x="639217" y="0"/>
                </a:lnTo>
                <a:lnTo>
                  <a:pt x="639217" y="639216"/>
                </a:lnTo>
                <a:lnTo>
                  <a:pt x="0" y="639216"/>
                </a:lnTo>
                <a:lnTo>
                  <a:pt x="0" y="0"/>
                </a:lnTo>
                <a:close/>
              </a:path>
            </a:pathLst>
          </a:custGeom>
          <a:blipFill>
            <a:blip r:embed="rId3"/>
            <a:stretch>
              <a:fillRect l="0" t="0" r="0" b="0"/>
            </a:stretch>
          </a:blipFill>
        </p:spPr>
      </p:sp>
      <p:sp>
        <p:nvSpPr>
          <p:cNvPr name="TextBox 8" id="8"/>
          <p:cNvSpPr txBox="true"/>
          <p:nvPr/>
        </p:nvSpPr>
        <p:spPr>
          <a:xfrm rot="0">
            <a:off x="3161912" y="2935368"/>
            <a:ext cx="2566124" cy="726817"/>
          </a:xfrm>
          <a:prstGeom prst="rect">
            <a:avLst/>
          </a:prstGeom>
        </p:spPr>
        <p:txBody>
          <a:bodyPr anchor="t" rtlCol="false" tIns="0" lIns="0" bIns="0" rIns="0">
            <a:spAutoFit/>
          </a:bodyPr>
          <a:lstStyle/>
          <a:p>
            <a:pPr algn="l">
              <a:lnSpc>
                <a:spcPts val="3146"/>
              </a:lnSpc>
            </a:pPr>
            <a:r>
              <a:rPr lang="en-US" sz="2517">
                <a:solidFill>
                  <a:srgbClr val="5955EB"/>
                </a:solidFill>
                <a:latin typeface="Libre Baskerville"/>
              </a:rPr>
              <a:t>Confirmed Cases</a:t>
            </a:r>
          </a:p>
        </p:txBody>
      </p:sp>
      <p:sp>
        <p:nvSpPr>
          <p:cNvPr name="TextBox 9" id="9"/>
          <p:cNvSpPr txBox="true"/>
          <p:nvPr/>
        </p:nvSpPr>
        <p:spPr>
          <a:xfrm rot="0">
            <a:off x="3161912" y="3821193"/>
            <a:ext cx="2566124" cy="4084083"/>
          </a:xfrm>
          <a:prstGeom prst="rect">
            <a:avLst/>
          </a:prstGeom>
        </p:spPr>
        <p:txBody>
          <a:bodyPr anchor="t" rtlCol="false" tIns="0" lIns="0" bIns="0" rIns="0">
            <a:spAutoFit/>
          </a:bodyPr>
          <a:lstStyle/>
          <a:p>
            <a:pPr algn="l">
              <a:lnSpc>
                <a:spcPts val="3221"/>
              </a:lnSpc>
            </a:pPr>
            <a:r>
              <a:rPr lang="en-US" sz="2013">
                <a:solidFill>
                  <a:srgbClr val="49495A"/>
                </a:solidFill>
                <a:latin typeface="Open Sans"/>
              </a:rPr>
              <a:t>The analysis revealed a significant increase in the number of confirmed COVID-19 cases over time, highlighting the rapid spread of the virus and the need for effective containment measures.</a:t>
            </a:r>
          </a:p>
        </p:txBody>
      </p:sp>
      <p:sp>
        <p:nvSpPr>
          <p:cNvPr name="Freeform 10" id="10" descr="preencoded.png"/>
          <p:cNvSpPr/>
          <p:nvPr/>
        </p:nvSpPr>
        <p:spPr>
          <a:xfrm flipH="false" flipV="false" rot="0">
            <a:off x="6203007" y="2013794"/>
            <a:ext cx="639216" cy="639216"/>
          </a:xfrm>
          <a:custGeom>
            <a:avLst/>
            <a:gdLst/>
            <a:ahLst/>
            <a:cxnLst/>
            <a:rect r="r" b="b" t="t" l="l"/>
            <a:pathLst>
              <a:path h="639216" w="639216">
                <a:moveTo>
                  <a:pt x="0" y="0"/>
                </a:moveTo>
                <a:lnTo>
                  <a:pt x="639217" y="0"/>
                </a:lnTo>
                <a:lnTo>
                  <a:pt x="639217" y="639216"/>
                </a:lnTo>
                <a:lnTo>
                  <a:pt x="0" y="639216"/>
                </a:lnTo>
                <a:lnTo>
                  <a:pt x="0" y="0"/>
                </a:lnTo>
                <a:close/>
              </a:path>
            </a:pathLst>
          </a:custGeom>
          <a:blipFill>
            <a:blip r:embed="rId4"/>
            <a:stretch>
              <a:fillRect l="0" t="0" r="0" b="0"/>
            </a:stretch>
          </a:blipFill>
        </p:spPr>
      </p:sp>
      <p:sp>
        <p:nvSpPr>
          <p:cNvPr name="TextBox 11" id="11"/>
          <p:cNvSpPr txBox="true"/>
          <p:nvPr/>
        </p:nvSpPr>
        <p:spPr>
          <a:xfrm rot="0">
            <a:off x="6294447" y="2935368"/>
            <a:ext cx="2566274" cy="726817"/>
          </a:xfrm>
          <a:prstGeom prst="rect">
            <a:avLst/>
          </a:prstGeom>
        </p:spPr>
        <p:txBody>
          <a:bodyPr anchor="t" rtlCol="false" tIns="0" lIns="0" bIns="0" rIns="0">
            <a:spAutoFit/>
          </a:bodyPr>
          <a:lstStyle/>
          <a:p>
            <a:pPr algn="l">
              <a:lnSpc>
                <a:spcPts val="3146"/>
              </a:lnSpc>
            </a:pPr>
            <a:r>
              <a:rPr lang="en-US" sz="2517">
                <a:solidFill>
                  <a:srgbClr val="5955EB"/>
                </a:solidFill>
                <a:latin typeface="Libre Baskerville"/>
              </a:rPr>
              <a:t>COVID-19 Deaths</a:t>
            </a:r>
          </a:p>
        </p:txBody>
      </p:sp>
      <p:sp>
        <p:nvSpPr>
          <p:cNvPr name="TextBox 12" id="12"/>
          <p:cNvSpPr txBox="true"/>
          <p:nvPr/>
        </p:nvSpPr>
        <p:spPr>
          <a:xfrm rot="0">
            <a:off x="6294447" y="3821193"/>
            <a:ext cx="2566274" cy="4902041"/>
          </a:xfrm>
          <a:prstGeom prst="rect">
            <a:avLst/>
          </a:prstGeom>
        </p:spPr>
        <p:txBody>
          <a:bodyPr anchor="t" rtlCol="false" tIns="0" lIns="0" bIns="0" rIns="0">
            <a:spAutoFit/>
          </a:bodyPr>
          <a:lstStyle/>
          <a:p>
            <a:pPr algn="l">
              <a:lnSpc>
                <a:spcPts val="3221"/>
              </a:lnSpc>
            </a:pPr>
            <a:r>
              <a:rPr lang="en-US" sz="2013">
                <a:solidFill>
                  <a:srgbClr val="49495A"/>
                </a:solidFill>
                <a:latin typeface="Open Sans"/>
              </a:rPr>
              <a:t>The data also showed a concerning trend in the number of COVID-19 deaths, underscoring the severity of the pandemic and the importance of implementing robust public health strategies to mitigate the loss of life.</a:t>
            </a:r>
          </a:p>
        </p:txBody>
      </p:sp>
      <p:sp>
        <p:nvSpPr>
          <p:cNvPr name="Freeform 13" id="13" descr="preencoded.png"/>
          <p:cNvSpPr/>
          <p:nvPr/>
        </p:nvSpPr>
        <p:spPr>
          <a:xfrm flipH="false" flipV="false" rot="0">
            <a:off x="9335691" y="2013794"/>
            <a:ext cx="639216" cy="639216"/>
          </a:xfrm>
          <a:custGeom>
            <a:avLst/>
            <a:gdLst/>
            <a:ahLst/>
            <a:cxnLst/>
            <a:rect r="r" b="b" t="t" l="l"/>
            <a:pathLst>
              <a:path h="639216" w="639216">
                <a:moveTo>
                  <a:pt x="0" y="0"/>
                </a:moveTo>
                <a:lnTo>
                  <a:pt x="639217" y="0"/>
                </a:lnTo>
                <a:lnTo>
                  <a:pt x="639217" y="639216"/>
                </a:lnTo>
                <a:lnTo>
                  <a:pt x="0" y="639216"/>
                </a:lnTo>
                <a:lnTo>
                  <a:pt x="0" y="0"/>
                </a:lnTo>
                <a:close/>
              </a:path>
            </a:pathLst>
          </a:custGeom>
          <a:blipFill>
            <a:blip r:embed="rId5"/>
            <a:stretch>
              <a:fillRect l="0" t="0" r="0" b="0"/>
            </a:stretch>
          </a:blipFill>
        </p:spPr>
      </p:sp>
      <p:sp>
        <p:nvSpPr>
          <p:cNvPr name="TextBox 14" id="14"/>
          <p:cNvSpPr txBox="true"/>
          <p:nvPr/>
        </p:nvSpPr>
        <p:spPr>
          <a:xfrm rot="0">
            <a:off x="9427131" y="2935368"/>
            <a:ext cx="2566274" cy="327214"/>
          </a:xfrm>
          <a:prstGeom prst="rect">
            <a:avLst/>
          </a:prstGeom>
        </p:spPr>
        <p:txBody>
          <a:bodyPr anchor="t" rtlCol="false" tIns="0" lIns="0" bIns="0" rIns="0">
            <a:spAutoFit/>
          </a:bodyPr>
          <a:lstStyle/>
          <a:p>
            <a:pPr algn="l">
              <a:lnSpc>
                <a:spcPts val="3146"/>
              </a:lnSpc>
            </a:pPr>
            <a:r>
              <a:rPr lang="en-US" sz="2517">
                <a:solidFill>
                  <a:srgbClr val="5955EB"/>
                </a:solidFill>
                <a:latin typeface="Libre Baskerville"/>
              </a:rPr>
              <a:t>Recoveries</a:t>
            </a:r>
          </a:p>
        </p:txBody>
      </p:sp>
      <p:sp>
        <p:nvSpPr>
          <p:cNvPr name="TextBox 15" id="15"/>
          <p:cNvSpPr txBox="true"/>
          <p:nvPr/>
        </p:nvSpPr>
        <p:spPr>
          <a:xfrm rot="0">
            <a:off x="9427131" y="3421589"/>
            <a:ext cx="2566274" cy="4493061"/>
          </a:xfrm>
          <a:prstGeom prst="rect">
            <a:avLst/>
          </a:prstGeom>
        </p:spPr>
        <p:txBody>
          <a:bodyPr anchor="t" rtlCol="false" tIns="0" lIns="0" bIns="0" rIns="0">
            <a:spAutoFit/>
          </a:bodyPr>
          <a:lstStyle/>
          <a:p>
            <a:pPr algn="l">
              <a:lnSpc>
                <a:spcPts val="3221"/>
              </a:lnSpc>
            </a:pPr>
            <a:r>
              <a:rPr lang="en-US" sz="2013">
                <a:solidFill>
                  <a:srgbClr val="49495A"/>
                </a:solidFill>
                <a:latin typeface="Open Sans"/>
              </a:rPr>
              <a:t>While the pandemic has been devastating, the data also showed progress in terms of COVID-19 recoveries, providing a glimmer of hope and highlighting the importance of continued efforts to support those affected by the virus.</a:t>
            </a:r>
          </a:p>
        </p:txBody>
      </p:sp>
      <p:sp>
        <p:nvSpPr>
          <p:cNvPr name="Freeform 16" id="16" descr="preencoded.png"/>
          <p:cNvSpPr/>
          <p:nvPr/>
        </p:nvSpPr>
        <p:spPr>
          <a:xfrm flipH="false" flipV="false" rot="0">
            <a:off x="12468374" y="2013794"/>
            <a:ext cx="639216" cy="639216"/>
          </a:xfrm>
          <a:custGeom>
            <a:avLst/>
            <a:gdLst/>
            <a:ahLst/>
            <a:cxnLst/>
            <a:rect r="r" b="b" t="t" l="l"/>
            <a:pathLst>
              <a:path h="639216" w="639216">
                <a:moveTo>
                  <a:pt x="0" y="0"/>
                </a:moveTo>
                <a:lnTo>
                  <a:pt x="639216" y="0"/>
                </a:lnTo>
                <a:lnTo>
                  <a:pt x="639216" y="639216"/>
                </a:lnTo>
                <a:lnTo>
                  <a:pt x="0" y="639216"/>
                </a:lnTo>
                <a:lnTo>
                  <a:pt x="0" y="0"/>
                </a:lnTo>
                <a:close/>
              </a:path>
            </a:pathLst>
          </a:custGeom>
          <a:blipFill>
            <a:blip r:embed="rId6"/>
            <a:stretch>
              <a:fillRect l="0" t="0" r="0" b="0"/>
            </a:stretch>
          </a:blipFill>
        </p:spPr>
      </p:sp>
      <p:sp>
        <p:nvSpPr>
          <p:cNvPr name="TextBox 17" id="17"/>
          <p:cNvSpPr txBox="true"/>
          <p:nvPr/>
        </p:nvSpPr>
        <p:spPr>
          <a:xfrm rot="0">
            <a:off x="12559814" y="2935368"/>
            <a:ext cx="2566274" cy="726817"/>
          </a:xfrm>
          <a:prstGeom prst="rect">
            <a:avLst/>
          </a:prstGeom>
        </p:spPr>
        <p:txBody>
          <a:bodyPr anchor="t" rtlCol="false" tIns="0" lIns="0" bIns="0" rIns="0">
            <a:spAutoFit/>
          </a:bodyPr>
          <a:lstStyle/>
          <a:p>
            <a:pPr algn="l">
              <a:lnSpc>
                <a:spcPts val="3146"/>
              </a:lnSpc>
            </a:pPr>
            <a:r>
              <a:rPr lang="en-US" sz="2517">
                <a:solidFill>
                  <a:srgbClr val="5955EB"/>
                </a:solidFill>
                <a:latin typeface="Libre Baskerville"/>
              </a:rPr>
              <a:t>Geographical Impact</a:t>
            </a:r>
          </a:p>
        </p:txBody>
      </p:sp>
      <p:sp>
        <p:nvSpPr>
          <p:cNvPr name="TextBox 18" id="18"/>
          <p:cNvSpPr txBox="true"/>
          <p:nvPr/>
        </p:nvSpPr>
        <p:spPr>
          <a:xfrm rot="0">
            <a:off x="12559814" y="3821193"/>
            <a:ext cx="2566274" cy="5720001"/>
          </a:xfrm>
          <a:prstGeom prst="rect">
            <a:avLst/>
          </a:prstGeom>
        </p:spPr>
        <p:txBody>
          <a:bodyPr anchor="t" rtlCol="false" tIns="0" lIns="0" bIns="0" rIns="0">
            <a:spAutoFit/>
          </a:bodyPr>
          <a:lstStyle/>
          <a:p>
            <a:pPr algn="l">
              <a:lnSpc>
                <a:spcPts val="3221"/>
              </a:lnSpc>
            </a:pPr>
            <a:r>
              <a:rPr lang="en-US" sz="2013">
                <a:solidFill>
                  <a:srgbClr val="49495A"/>
                </a:solidFill>
                <a:latin typeface="Open Sans"/>
              </a:rPr>
              <a:t>The analysis revealed the uneven impact of the pandemic across different regions, with some countries being more severely affected than others. This underscores the need for targeted interventions and resource allocation based on the specific challenges faced by each region.</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305009"/>
            <a:chOff x="0" y="0"/>
            <a:chExt cx="24384000" cy="13740012"/>
          </a:xfrm>
        </p:grpSpPr>
        <p:sp>
          <p:nvSpPr>
            <p:cNvPr name="Freeform 5" id="5"/>
            <p:cNvSpPr/>
            <p:nvPr/>
          </p:nvSpPr>
          <p:spPr>
            <a:xfrm flipH="false" flipV="false" rot="0">
              <a:off x="0" y="0"/>
              <a:ext cx="24384000" cy="13740003"/>
            </a:xfrm>
            <a:custGeom>
              <a:avLst/>
              <a:gdLst/>
              <a:ahLst/>
              <a:cxnLst/>
              <a:rect r="r" b="b" t="t" l="l"/>
              <a:pathLst>
                <a:path h="13740003" w="24384000">
                  <a:moveTo>
                    <a:pt x="0" y="0"/>
                  </a:moveTo>
                  <a:lnTo>
                    <a:pt x="24384000" y="0"/>
                  </a:lnTo>
                  <a:lnTo>
                    <a:pt x="24384000" y="13740003"/>
                  </a:lnTo>
                  <a:lnTo>
                    <a:pt x="0" y="13740003"/>
                  </a:lnTo>
                  <a:close/>
                </a:path>
              </a:pathLst>
            </a:custGeom>
            <a:solidFill>
              <a:srgbClr val="FBFAFF"/>
            </a:solidFill>
          </p:spPr>
        </p:sp>
      </p:grpSp>
      <p:sp>
        <p:nvSpPr>
          <p:cNvPr name="TextBox 6" id="6"/>
          <p:cNvSpPr txBox="true"/>
          <p:nvPr/>
        </p:nvSpPr>
        <p:spPr>
          <a:xfrm rot="0">
            <a:off x="4146709" y="615880"/>
            <a:ext cx="5173592" cy="597039"/>
          </a:xfrm>
          <a:prstGeom prst="rect">
            <a:avLst/>
          </a:prstGeom>
        </p:spPr>
        <p:txBody>
          <a:bodyPr anchor="t" rtlCol="false" tIns="0" lIns="0" bIns="0" rIns="0">
            <a:spAutoFit/>
          </a:bodyPr>
          <a:lstStyle/>
          <a:p>
            <a:pPr algn="l">
              <a:lnSpc>
                <a:spcPts val="5272"/>
              </a:lnSpc>
            </a:pPr>
            <a:r>
              <a:rPr lang="en-US" sz="4217">
                <a:solidFill>
                  <a:srgbClr val="5955EB"/>
                </a:solidFill>
                <a:latin typeface="Libre Baskerville"/>
              </a:rPr>
              <a:t>Conclusion</a:t>
            </a:r>
          </a:p>
        </p:txBody>
      </p:sp>
      <p:grpSp>
        <p:nvGrpSpPr>
          <p:cNvPr name="Group 7" id="7"/>
          <p:cNvGrpSpPr/>
          <p:nvPr/>
        </p:nvGrpSpPr>
        <p:grpSpPr>
          <a:xfrm rot="0">
            <a:off x="4055269" y="1687115"/>
            <a:ext cx="10177462" cy="1990428"/>
            <a:chOff x="0" y="0"/>
            <a:chExt cx="13569950" cy="2653903"/>
          </a:xfrm>
        </p:grpSpPr>
        <p:sp>
          <p:nvSpPr>
            <p:cNvPr name="Freeform 8" id="8"/>
            <p:cNvSpPr/>
            <p:nvPr/>
          </p:nvSpPr>
          <p:spPr>
            <a:xfrm flipH="false" flipV="false" rot="0">
              <a:off x="0" y="0"/>
              <a:ext cx="13569950" cy="2653919"/>
            </a:xfrm>
            <a:custGeom>
              <a:avLst/>
              <a:gdLst/>
              <a:ahLst/>
              <a:cxnLst/>
              <a:rect r="r" b="b" t="t" l="l"/>
              <a:pathLst>
                <a:path h="2653919" w="13569950">
                  <a:moveTo>
                    <a:pt x="0" y="0"/>
                  </a:moveTo>
                  <a:lnTo>
                    <a:pt x="13569950" y="0"/>
                  </a:lnTo>
                  <a:lnTo>
                    <a:pt x="13569950" y="2653919"/>
                  </a:lnTo>
                  <a:lnTo>
                    <a:pt x="0" y="2653919"/>
                  </a:lnTo>
                  <a:close/>
                </a:path>
              </a:pathLst>
            </a:custGeom>
            <a:solidFill>
              <a:srgbClr val="DED6FF"/>
            </a:solidFill>
          </p:spPr>
        </p:sp>
      </p:grpSp>
      <p:sp>
        <p:nvSpPr>
          <p:cNvPr name="TextBox 9" id="9"/>
          <p:cNvSpPr txBox="true"/>
          <p:nvPr/>
        </p:nvSpPr>
        <p:spPr>
          <a:xfrm rot="0">
            <a:off x="4360872" y="1804124"/>
            <a:ext cx="4472761" cy="318135"/>
          </a:xfrm>
          <a:prstGeom prst="rect">
            <a:avLst/>
          </a:prstGeom>
        </p:spPr>
        <p:txBody>
          <a:bodyPr anchor="t" rtlCol="false" tIns="0" lIns="0" bIns="0" rIns="0">
            <a:spAutoFit/>
          </a:bodyPr>
          <a:lstStyle/>
          <a:p>
            <a:pPr algn="l">
              <a:lnSpc>
                <a:spcPts val="2700"/>
              </a:lnSpc>
            </a:pPr>
            <a:r>
              <a:rPr lang="en-US" sz="1687">
                <a:solidFill>
                  <a:srgbClr val="49495A"/>
                </a:solidFill>
                <a:latin typeface="Open Sans"/>
              </a:rPr>
              <a:t>Key Insights</a:t>
            </a:r>
          </a:p>
        </p:txBody>
      </p:sp>
      <p:sp>
        <p:nvSpPr>
          <p:cNvPr name="TextBox 10" id="10"/>
          <p:cNvSpPr txBox="true"/>
          <p:nvPr/>
        </p:nvSpPr>
        <p:spPr>
          <a:xfrm rot="0">
            <a:off x="9454366" y="1804124"/>
            <a:ext cx="4472761" cy="1689735"/>
          </a:xfrm>
          <a:prstGeom prst="rect">
            <a:avLst/>
          </a:prstGeom>
        </p:spPr>
        <p:txBody>
          <a:bodyPr anchor="t" rtlCol="false" tIns="0" lIns="0" bIns="0" rIns="0">
            <a:spAutoFit/>
          </a:bodyPr>
          <a:lstStyle/>
          <a:p>
            <a:pPr algn="l">
              <a:lnSpc>
                <a:spcPts val="2700"/>
              </a:lnSpc>
            </a:pPr>
            <a:r>
              <a:rPr lang="en-US" sz="1687">
                <a:solidFill>
                  <a:srgbClr val="49495A"/>
                </a:solidFill>
                <a:latin typeface="Open Sans"/>
              </a:rPr>
              <a:t>- Uneven impact of the pandemic across different regions - Fluctuations in confirmed cases, deaths, and recoveries over time - Identification of the countries most severely affected by the virus</a:t>
            </a:r>
          </a:p>
        </p:txBody>
      </p:sp>
      <p:sp>
        <p:nvSpPr>
          <p:cNvPr name="TextBox 11" id="11"/>
          <p:cNvSpPr txBox="true"/>
          <p:nvPr/>
        </p:nvSpPr>
        <p:spPr>
          <a:xfrm rot="0">
            <a:off x="4360872" y="3794551"/>
            <a:ext cx="4472761" cy="318135"/>
          </a:xfrm>
          <a:prstGeom prst="rect">
            <a:avLst/>
          </a:prstGeom>
        </p:spPr>
        <p:txBody>
          <a:bodyPr anchor="t" rtlCol="false" tIns="0" lIns="0" bIns="0" rIns="0">
            <a:spAutoFit/>
          </a:bodyPr>
          <a:lstStyle/>
          <a:p>
            <a:pPr algn="l">
              <a:lnSpc>
                <a:spcPts val="2700"/>
              </a:lnSpc>
            </a:pPr>
            <a:r>
              <a:rPr lang="en-US" sz="1687">
                <a:solidFill>
                  <a:srgbClr val="49495A"/>
                </a:solidFill>
                <a:latin typeface="Open Sans"/>
              </a:rPr>
              <a:t>Implications</a:t>
            </a:r>
          </a:p>
        </p:txBody>
      </p:sp>
      <p:sp>
        <p:nvSpPr>
          <p:cNvPr name="TextBox 12" id="12"/>
          <p:cNvSpPr txBox="true"/>
          <p:nvPr/>
        </p:nvSpPr>
        <p:spPr>
          <a:xfrm rot="0">
            <a:off x="9454366" y="3794551"/>
            <a:ext cx="4472761" cy="2375535"/>
          </a:xfrm>
          <a:prstGeom prst="rect">
            <a:avLst/>
          </a:prstGeom>
        </p:spPr>
        <p:txBody>
          <a:bodyPr anchor="t" rtlCol="false" tIns="0" lIns="0" bIns="0" rIns="0">
            <a:spAutoFit/>
          </a:bodyPr>
          <a:lstStyle/>
          <a:p>
            <a:pPr algn="l">
              <a:lnSpc>
                <a:spcPts val="2700"/>
              </a:lnSpc>
            </a:pPr>
            <a:r>
              <a:rPr lang="en-US" sz="1687">
                <a:solidFill>
                  <a:srgbClr val="49495A"/>
                </a:solidFill>
                <a:latin typeface="Open Sans"/>
              </a:rPr>
              <a:t>- Need for targeted interventions and resource allocation - Importance of developing and implementing effective public health strategies - Necessity of investing in research and development to enhance our understanding and response to future pandemics</a:t>
            </a:r>
          </a:p>
        </p:txBody>
      </p:sp>
      <p:grpSp>
        <p:nvGrpSpPr>
          <p:cNvPr name="Group 13" id="13"/>
          <p:cNvGrpSpPr/>
          <p:nvPr/>
        </p:nvGrpSpPr>
        <p:grpSpPr>
          <a:xfrm rot="0">
            <a:off x="4055269" y="6353770"/>
            <a:ext cx="10177462" cy="3362027"/>
            <a:chOff x="0" y="0"/>
            <a:chExt cx="13569950" cy="4482703"/>
          </a:xfrm>
        </p:grpSpPr>
        <p:sp>
          <p:nvSpPr>
            <p:cNvPr name="Freeform 14" id="14"/>
            <p:cNvSpPr/>
            <p:nvPr/>
          </p:nvSpPr>
          <p:spPr>
            <a:xfrm flipH="false" flipV="false" rot="0">
              <a:off x="0" y="0"/>
              <a:ext cx="13569950" cy="4482719"/>
            </a:xfrm>
            <a:custGeom>
              <a:avLst/>
              <a:gdLst/>
              <a:ahLst/>
              <a:cxnLst/>
              <a:rect r="r" b="b" t="t" l="l"/>
              <a:pathLst>
                <a:path h="4482719" w="13569950">
                  <a:moveTo>
                    <a:pt x="0" y="0"/>
                  </a:moveTo>
                  <a:lnTo>
                    <a:pt x="13569950" y="0"/>
                  </a:lnTo>
                  <a:lnTo>
                    <a:pt x="13569950" y="4482719"/>
                  </a:lnTo>
                  <a:lnTo>
                    <a:pt x="0" y="4482719"/>
                  </a:lnTo>
                  <a:close/>
                </a:path>
              </a:pathLst>
            </a:custGeom>
            <a:solidFill>
              <a:srgbClr val="DED6FF"/>
            </a:solidFill>
          </p:spPr>
        </p:sp>
      </p:grpSp>
      <p:sp>
        <p:nvSpPr>
          <p:cNvPr name="TextBox 15" id="15"/>
          <p:cNvSpPr txBox="true"/>
          <p:nvPr/>
        </p:nvSpPr>
        <p:spPr>
          <a:xfrm rot="0">
            <a:off x="4360872" y="6470779"/>
            <a:ext cx="4472761" cy="318135"/>
          </a:xfrm>
          <a:prstGeom prst="rect">
            <a:avLst/>
          </a:prstGeom>
        </p:spPr>
        <p:txBody>
          <a:bodyPr anchor="t" rtlCol="false" tIns="0" lIns="0" bIns="0" rIns="0">
            <a:spAutoFit/>
          </a:bodyPr>
          <a:lstStyle/>
          <a:p>
            <a:pPr algn="l">
              <a:lnSpc>
                <a:spcPts val="2700"/>
              </a:lnSpc>
            </a:pPr>
            <a:r>
              <a:rPr lang="en-US" sz="1687">
                <a:solidFill>
                  <a:srgbClr val="49495A"/>
                </a:solidFill>
                <a:latin typeface="Open Sans"/>
              </a:rPr>
              <a:t>Recommendations</a:t>
            </a:r>
          </a:p>
        </p:txBody>
      </p:sp>
      <p:sp>
        <p:nvSpPr>
          <p:cNvPr name="TextBox 16" id="16"/>
          <p:cNvSpPr txBox="true"/>
          <p:nvPr/>
        </p:nvSpPr>
        <p:spPr>
          <a:xfrm rot="0">
            <a:off x="9454366" y="6470779"/>
            <a:ext cx="4472761" cy="3061335"/>
          </a:xfrm>
          <a:prstGeom prst="rect">
            <a:avLst/>
          </a:prstGeom>
        </p:spPr>
        <p:txBody>
          <a:bodyPr anchor="t" rtlCol="false" tIns="0" lIns="0" bIns="0" rIns="0">
            <a:spAutoFit/>
          </a:bodyPr>
          <a:lstStyle/>
          <a:p>
            <a:pPr algn="l">
              <a:lnSpc>
                <a:spcPts val="2700"/>
              </a:lnSpc>
            </a:pPr>
            <a:r>
              <a:rPr lang="en-US" sz="1687">
                <a:solidFill>
                  <a:srgbClr val="49495A"/>
                </a:solidFill>
                <a:latin typeface="Open Sans"/>
              </a:rPr>
              <a:t>- Focus on developing and implementing tailored strategies to address the specific challenges faced by the hardest-hit regions - Invest in research and development to improve our understanding of the virus and enhance our ability to respond to future pandemics - Collaborate with policymakers and public health authorities to ensure effective implementation of these strategies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3608100" y="679132"/>
            <a:ext cx="5740629" cy="668030"/>
          </a:xfrm>
          <a:prstGeom prst="rect">
            <a:avLst/>
          </a:prstGeom>
        </p:spPr>
        <p:txBody>
          <a:bodyPr anchor="t" rtlCol="false" tIns="0" lIns="0" bIns="0" rIns="0">
            <a:spAutoFit/>
          </a:bodyPr>
          <a:lstStyle/>
          <a:p>
            <a:pPr algn="l">
              <a:lnSpc>
                <a:spcPts val="5830"/>
              </a:lnSpc>
            </a:pPr>
            <a:r>
              <a:rPr lang="en-US" sz="4663">
                <a:solidFill>
                  <a:srgbClr val="5955EB"/>
                </a:solidFill>
                <a:latin typeface="Libre Baskerville"/>
              </a:rPr>
              <a:t>The Path Forward</a:t>
            </a:r>
          </a:p>
        </p:txBody>
      </p:sp>
      <p:sp>
        <p:nvSpPr>
          <p:cNvPr name="Freeform 7" id="7" descr="preencoded.png"/>
          <p:cNvSpPr/>
          <p:nvPr/>
        </p:nvSpPr>
        <p:spPr>
          <a:xfrm flipH="false" flipV="false" rot="0">
            <a:off x="3516660" y="1748284"/>
            <a:ext cx="1184671" cy="2123331"/>
          </a:xfrm>
          <a:custGeom>
            <a:avLst/>
            <a:gdLst/>
            <a:ahLst/>
            <a:cxnLst/>
            <a:rect r="r" b="b" t="t" l="l"/>
            <a:pathLst>
              <a:path h="2123331" w="1184671">
                <a:moveTo>
                  <a:pt x="0" y="0"/>
                </a:moveTo>
                <a:lnTo>
                  <a:pt x="1184671" y="0"/>
                </a:lnTo>
                <a:lnTo>
                  <a:pt x="1184671" y="2123331"/>
                </a:lnTo>
                <a:lnTo>
                  <a:pt x="0" y="2123331"/>
                </a:lnTo>
                <a:lnTo>
                  <a:pt x="0" y="0"/>
                </a:lnTo>
                <a:close/>
              </a:path>
            </a:pathLst>
          </a:custGeom>
          <a:blipFill>
            <a:blip r:embed="rId3"/>
            <a:stretch>
              <a:fillRect l="0" t="-168" r="0" b="-168"/>
            </a:stretch>
          </a:blipFill>
        </p:spPr>
      </p:sp>
      <p:sp>
        <p:nvSpPr>
          <p:cNvPr name="TextBox 8" id="8"/>
          <p:cNvSpPr txBox="true"/>
          <p:nvPr/>
        </p:nvSpPr>
        <p:spPr>
          <a:xfrm rot="0">
            <a:off x="5148174" y="2021414"/>
            <a:ext cx="4765864" cy="356743"/>
          </a:xfrm>
          <a:prstGeom prst="rect">
            <a:avLst/>
          </a:prstGeom>
        </p:spPr>
        <p:txBody>
          <a:bodyPr anchor="t" rtlCol="false" tIns="0" lIns="0" bIns="0" rIns="0">
            <a:spAutoFit/>
          </a:bodyPr>
          <a:lstStyle/>
          <a:p>
            <a:pPr algn="l">
              <a:lnSpc>
                <a:spcPts val="2915"/>
              </a:lnSpc>
            </a:pPr>
            <a:r>
              <a:rPr lang="en-US" sz="2332">
                <a:solidFill>
                  <a:srgbClr val="5955EB"/>
                </a:solidFill>
                <a:latin typeface="Libre Baskerville"/>
              </a:rPr>
              <a:t>Ongoing Monitoring</a:t>
            </a:r>
          </a:p>
        </p:txBody>
      </p:sp>
      <p:sp>
        <p:nvSpPr>
          <p:cNvPr name="TextBox 9" id="9"/>
          <p:cNvSpPr txBox="true"/>
          <p:nvPr/>
        </p:nvSpPr>
        <p:spPr>
          <a:xfrm rot="0">
            <a:off x="5148174" y="2467005"/>
            <a:ext cx="9531728" cy="1121956"/>
          </a:xfrm>
          <a:prstGeom prst="rect">
            <a:avLst/>
          </a:prstGeom>
        </p:spPr>
        <p:txBody>
          <a:bodyPr anchor="t" rtlCol="false" tIns="0" lIns="0" bIns="0" rIns="0">
            <a:spAutoFit/>
          </a:bodyPr>
          <a:lstStyle/>
          <a:p>
            <a:pPr algn="l">
              <a:lnSpc>
                <a:spcPts val="2985"/>
              </a:lnSpc>
            </a:pPr>
            <a:r>
              <a:rPr lang="en-US" sz="1866">
                <a:solidFill>
                  <a:srgbClr val="49495A"/>
                </a:solidFill>
                <a:latin typeface="Open Sans"/>
              </a:rPr>
              <a:t>The COVID-19 pandemic is an evolving situation, and it is crucial to continue monitoring the data and trends to ensure that public health strategies remain effective and responsive to the changing circumstances.</a:t>
            </a:r>
          </a:p>
        </p:txBody>
      </p:sp>
      <p:sp>
        <p:nvSpPr>
          <p:cNvPr name="Freeform 10" id="10" descr="preencoded.png"/>
          <p:cNvSpPr/>
          <p:nvPr/>
        </p:nvSpPr>
        <p:spPr>
          <a:xfrm flipH="false" flipV="false" rot="0">
            <a:off x="3516660" y="3871615"/>
            <a:ext cx="1184671" cy="2881461"/>
          </a:xfrm>
          <a:custGeom>
            <a:avLst/>
            <a:gdLst/>
            <a:ahLst/>
            <a:cxnLst/>
            <a:rect r="r" b="b" t="t" l="l"/>
            <a:pathLst>
              <a:path h="2881461" w="1184671">
                <a:moveTo>
                  <a:pt x="0" y="0"/>
                </a:moveTo>
                <a:lnTo>
                  <a:pt x="1184671" y="0"/>
                </a:lnTo>
                <a:lnTo>
                  <a:pt x="1184671" y="2881461"/>
                </a:lnTo>
                <a:lnTo>
                  <a:pt x="0" y="2881461"/>
                </a:lnTo>
                <a:lnTo>
                  <a:pt x="0" y="0"/>
                </a:lnTo>
                <a:close/>
              </a:path>
            </a:pathLst>
          </a:custGeom>
          <a:blipFill>
            <a:blip r:embed="rId4"/>
            <a:stretch>
              <a:fillRect l="0" t="-231" r="0" b="-231"/>
            </a:stretch>
          </a:blipFill>
        </p:spPr>
      </p:sp>
      <p:sp>
        <p:nvSpPr>
          <p:cNvPr name="TextBox 11" id="11"/>
          <p:cNvSpPr txBox="true"/>
          <p:nvPr/>
        </p:nvSpPr>
        <p:spPr>
          <a:xfrm rot="0">
            <a:off x="5148174" y="4144744"/>
            <a:ext cx="3995826" cy="356743"/>
          </a:xfrm>
          <a:prstGeom prst="rect">
            <a:avLst/>
          </a:prstGeom>
        </p:spPr>
        <p:txBody>
          <a:bodyPr anchor="t" rtlCol="false" tIns="0" lIns="0" bIns="0" rIns="0">
            <a:spAutoFit/>
          </a:bodyPr>
          <a:lstStyle/>
          <a:p>
            <a:pPr algn="l">
              <a:lnSpc>
                <a:spcPts val="2915"/>
              </a:lnSpc>
            </a:pPr>
            <a:r>
              <a:rPr lang="en-US" sz="2332">
                <a:solidFill>
                  <a:srgbClr val="5955EB"/>
                </a:solidFill>
                <a:latin typeface="Libre Baskerville"/>
              </a:rPr>
              <a:t>Collaborative Efforts</a:t>
            </a:r>
          </a:p>
        </p:txBody>
      </p:sp>
      <p:sp>
        <p:nvSpPr>
          <p:cNvPr name="TextBox 12" id="12"/>
          <p:cNvSpPr txBox="true"/>
          <p:nvPr/>
        </p:nvSpPr>
        <p:spPr>
          <a:xfrm rot="0">
            <a:off x="5148174" y="4590336"/>
            <a:ext cx="9531728" cy="1880086"/>
          </a:xfrm>
          <a:prstGeom prst="rect">
            <a:avLst/>
          </a:prstGeom>
        </p:spPr>
        <p:txBody>
          <a:bodyPr anchor="t" rtlCol="false" tIns="0" lIns="0" bIns="0" rIns="0">
            <a:spAutoFit/>
          </a:bodyPr>
          <a:lstStyle/>
          <a:p>
            <a:pPr algn="l">
              <a:lnSpc>
                <a:spcPts val="2985"/>
              </a:lnSpc>
            </a:pPr>
            <a:r>
              <a:rPr lang="en-US" sz="1866">
                <a:solidFill>
                  <a:srgbClr val="49495A"/>
                </a:solidFill>
                <a:latin typeface="Open Sans"/>
              </a:rPr>
              <a:t>Addressing the challenges posed by the pandemic will require a collaborative effort among policymakers, public health authorities, healthcare providers, and the broader community. By working together, we can develop and implement comprehensive solutions to mitigate the impact of COVID-19 and prepare for future public health emergencies.</a:t>
            </a:r>
          </a:p>
        </p:txBody>
      </p:sp>
      <p:sp>
        <p:nvSpPr>
          <p:cNvPr name="Freeform 13" id="13" descr="preencoded.png"/>
          <p:cNvSpPr/>
          <p:nvPr/>
        </p:nvSpPr>
        <p:spPr>
          <a:xfrm flipH="false" flipV="false" rot="0">
            <a:off x="3516660" y="6753076"/>
            <a:ext cx="1184671" cy="2881461"/>
          </a:xfrm>
          <a:custGeom>
            <a:avLst/>
            <a:gdLst/>
            <a:ahLst/>
            <a:cxnLst/>
            <a:rect r="r" b="b" t="t" l="l"/>
            <a:pathLst>
              <a:path h="2881461" w="1184671">
                <a:moveTo>
                  <a:pt x="0" y="0"/>
                </a:moveTo>
                <a:lnTo>
                  <a:pt x="1184671" y="0"/>
                </a:lnTo>
                <a:lnTo>
                  <a:pt x="1184671" y="2881462"/>
                </a:lnTo>
                <a:lnTo>
                  <a:pt x="0" y="2881462"/>
                </a:lnTo>
                <a:lnTo>
                  <a:pt x="0" y="0"/>
                </a:lnTo>
                <a:close/>
              </a:path>
            </a:pathLst>
          </a:custGeom>
          <a:blipFill>
            <a:blip r:embed="rId5"/>
            <a:stretch>
              <a:fillRect l="0" t="-231" r="0" b="-231"/>
            </a:stretch>
          </a:blipFill>
        </p:spPr>
      </p:sp>
      <p:sp>
        <p:nvSpPr>
          <p:cNvPr name="TextBox 14" id="14"/>
          <p:cNvSpPr txBox="true"/>
          <p:nvPr/>
        </p:nvSpPr>
        <p:spPr>
          <a:xfrm rot="0">
            <a:off x="5148174" y="7026205"/>
            <a:ext cx="4484519" cy="356743"/>
          </a:xfrm>
          <a:prstGeom prst="rect">
            <a:avLst/>
          </a:prstGeom>
        </p:spPr>
        <p:txBody>
          <a:bodyPr anchor="t" rtlCol="false" tIns="0" lIns="0" bIns="0" rIns="0">
            <a:spAutoFit/>
          </a:bodyPr>
          <a:lstStyle/>
          <a:p>
            <a:pPr algn="l">
              <a:lnSpc>
                <a:spcPts val="2915"/>
              </a:lnSpc>
            </a:pPr>
            <a:r>
              <a:rPr lang="en-US" sz="2332">
                <a:solidFill>
                  <a:srgbClr val="5955EB"/>
                </a:solidFill>
                <a:latin typeface="Libre Baskerville"/>
              </a:rPr>
              <a:t>Embracing Innovation</a:t>
            </a:r>
          </a:p>
        </p:txBody>
      </p:sp>
      <p:sp>
        <p:nvSpPr>
          <p:cNvPr name="TextBox 15" id="15"/>
          <p:cNvSpPr txBox="true"/>
          <p:nvPr/>
        </p:nvSpPr>
        <p:spPr>
          <a:xfrm rot="0">
            <a:off x="5148174" y="7471798"/>
            <a:ext cx="9531728" cy="1880086"/>
          </a:xfrm>
          <a:prstGeom prst="rect">
            <a:avLst/>
          </a:prstGeom>
        </p:spPr>
        <p:txBody>
          <a:bodyPr anchor="t" rtlCol="false" tIns="0" lIns="0" bIns="0" rIns="0">
            <a:spAutoFit/>
          </a:bodyPr>
          <a:lstStyle/>
          <a:p>
            <a:pPr algn="l">
              <a:lnSpc>
                <a:spcPts val="2985"/>
              </a:lnSpc>
            </a:pPr>
            <a:r>
              <a:rPr lang="en-US" sz="1866">
                <a:solidFill>
                  <a:srgbClr val="49495A"/>
                </a:solidFill>
                <a:latin typeface="Open Sans"/>
              </a:rPr>
              <a:t>The COVID-19 pandemic has highlighted the importance of innovation and technological advancements in the field of public health. By investing in research and development, we can enhance our understanding of the virus, improve our diagnostic and treatment capabilities, and develop more effective strategies to prevent and respond to future pandemics.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8935"/>
            <a:chOff x="0" y="0"/>
            <a:chExt cx="24384000" cy="13718580"/>
          </a:xfrm>
        </p:grpSpPr>
        <p:sp>
          <p:nvSpPr>
            <p:cNvPr name="Freeform 5" id="5"/>
            <p:cNvSpPr/>
            <p:nvPr/>
          </p:nvSpPr>
          <p:spPr>
            <a:xfrm flipH="false" flipV="false" rot="0">
              <a:off x="0" y="0"/>
              <a:ext cx="24384000" cy="13718539"/>
            </a:xfrm>
            <a:custGeom>
              <a:avLst/>
              <a:gdLst/>
              <a:ahLst/>
              <a:cxnLst/>
              <a:rect r="r" b="b" t="t" l="l"/>
              <a:pathLst>
                <a:path h="13718539" w="24384000">
                  <a:moveTo>
                    <a:pt x="0" y="0"/>
                  </a:moveTo>
                  <a:lnTo>
                    <a:pt x="24384000" y="0"/>
                  </a:lnTo>
                  <a:lnTo>
                    <a:pt x="24384000" y="13718539"/>
                  </a:lnTo>
                  <a:lnTo>
                    <a:pt x="0" y="13718539"/>
                  </a:lnTo>
                  <a:close/>
                </a:path>
              </a:pathLst>
            </a:custGeom>
            <a:solidFill>
              <a:srgbClr val="FBFAFF"/>
            </a:solidFill>
          </p:spPr>
        </p:sp>
      </p:grpSp>
      <p:sp>
        <p:nvSpPr>
          <p:cNvPr name="TextBox 6" id="6"/>
          <p:cNvSpPr txBox="true"/>
          <p:nvPr/>
        </p:nvSpPr>
        <p:spPr>
          <a:xfrm rot="0">
            <a:off x="3040469" y="724822"/>
            <a:ext cx="13112680" cy="815118"/>
          </a:xfrm>
          <a:prstGeom prst="rect">
            <a:avLst/>
          </a:prstGeom>
        </p:spPr>
        <p:txBody>
          <a:bodyPr anchor="t" rtlCol="false" tIns="0" lIns="0" bIns="0" rIns="0">
            <a:spAutoFit/>
          </a:bodyPr>
          <a:lstStyle/>
          <a:p>
            <a:pPr algn="l">
              <a:lnSpc>
                <a:spcPts val="6418"/>
              </a:lnSpc>
            </a:pPr>
            <a:r>
              <a:rPr lang="en-US" sz="5134">
                <a:solidFill>
                  <a:srgbClr val="5955EB"/>
                </a:solidFill>
                <a:latin typeface="Libre Baskerville"/>
              </a:rPr>
              <a:t>Exploring the COVID-19 Dataset</a:t>
            </a:r>
          </a:p>
        </p:txBody>
      </p:sp>
      <p:grpSp>
        <p:nvGrpSpPr>
          <p:cNvPr name="Group 7" id="7"/>
          <p:cNvGrpSpPr/>
          <p:nvPr/>
        </p:nvGrpSpPr>
        <p:grpSpPr>
          <a:xfrm rot="0">
            <a:off x="2949029" y="6164908"/>
            <a:ext cx="12389941" cy="52090"/>
            <a:chOff x="0" y="0"/>
            <a:chExt cx="16519922" cy="69453"/>
          </a:xfrm>
        </p:grpSpPr>
        <p:sp>
          <p:nvSpPr>
            <p:cNvPr name="Freeform 8" id="8"/>
            <p:cNvSpPr/>
            <p:nvPr/>
          </p:nvSpPr>
          <p:spPr>
            <a:xfrm flipH="false" flipV="false" rot="0">
              <a:off x="0" y="0"/>
              <a:ext cx="16519906" cy="69469"/>
            </a:xfrm>
            <a:custGeom>
              <a:avLst/>
              <a:gdLst/>
              <a:ahLst/>
              <a:cxnLst/>
              <a:rect r="r" b="b" t="t" l="l"/>
              <a:pathLst>
                <a:path h="69469" w="16519906">
                  <a:moveTo>
                    <a:pt x="0" y="0"/>
                  </a:moveTo>
                  <a:lnTo>
                    <a:pt x="16519906" y="0"/>
                  </a:lnTo>
                  <a:lnTo>
                    <a:pt x="16519906" y="69469"/>
                  </a:lnTo>
                  <a:lnTo>
                    <a:pt x="0" y="69469"/>
                  </a:lnTo>
                  <a:close/>
                </a:path>
              </a:pathLst>
            </a:custGeom>
            <a:solidFill>
              <a:srgbClr val="B8B7E0"/>
            </a:solidFill>
          </p:spPr>
        </p:sp>
      </p:grpSp>
      <p:grpSp>
        <p:nvGrpSpPr>
          <p:cNvPr name="Group 9" id="9"/>
          <p:cNvGrpSpPr/>
          <p:nvPr/>
        </p:nvGrpSpPr>
        <p:grpSpPr>
          <a:xfrm rot="0">
            <a:off x="5955209" y="5251996"/>
            <a:ext cx="52090" cy="912911"/>
            <a:chOff x="0" y="0"/>
            <a:chExt cx="69453" cy="1217215"/>
          </a:xfrm>
        </p:grpSpPr>
        <p:sp>
          <p:nvSpPr>
            <p:cNvPr name="Freeform 10" id="10"/>
            <p:cNvSpPr/>
            <p:nvPr/>
          </p:nvSpPr>
          <p:spPr>
            <a:xfrm flipH="false" flipV="false" rot="0">
              <a:off x="0" y="0"/>
              <a:ext cx="69469" cy="1217168"/>
            </a:xfrm>
            <a:custGeom>
              <a:avLst/>
              <a:gdLst/>
              <a:ahLst/>
              <a:cxnLst/>
              <a:rect r="r" b="b" t="t" l="l"/>
              <a:pathLst>
                <a:path h="1217168" w="69469">
                  <a:moveTo>
                    <a:pt x="0" y="0"/>
                  </a:moveTo>
                  <a:lnTo>
                    <a:pt x="69469" y="0"/>
                  </a:lnTo>
                  <a:lnTo>
                    <a:pt x="69469" y="1217168"/>
                  </a:lnTo>
                  <a:lnTo>
                    <a:pt x="0" y="1217168"/>
                  </a:lnTo>
                  <a:close/>
                </a:path>
              </a:pathLst>
            </a:custGeom>
            <a:solidFill>
              <a:srgbClr val="B8B7E0"/>
            </a:solidFill>
          </p:spPr>
        </p:sp>
      </p:grpSp>
      <p:grpSp>
        <p:nvGrpSpPr>
          <p:cNvPr name="Group 11" id="11"/>
          <p:cNvGrpSpPr/>
          <p:nvPr/>
        </p:nvGrpSpPr>
        <p:grpSpPr>
          <a:xfrm rot="0">
            <a:off x="5687914" y="5871568"/>
            <a:ext cx="586829" cy="586829"/>
            <a:chOff x="0" y="0"/>
            <a:chExt cx="782438" cy="782438"/>
          </a:xfrm>
        </p:grpSpPr>
        <p:sp>
          <p:nvSpPr>
            <p:cNvPr name="Freeform 12" id="12"/>
            <p:cNvSpPr/>
            <p:nvPr/>
          </p:nvSpPr>
          <p:spPr>
            <a:xfrm flipH="false" flipV="false" rot="0">
              <a:off x="0" y="0"/>
              <a:ext cx="782447" cy="782447"/>
            </a:xfrm>
            <a:custGeom>
              <a:avLst/>
              <a:gdLst/>
              <a:ahLst/>
              <a:cxnLst/>
              <a:rect r="r" b="b" t="t" l="l"/>
              <a:pathLst>
                <a:path h="782447" w="782447">
                  <a:moveTo>
                    <a:pt x="0" y="208661"/>
                  </a:moveTo>
                  <a:cubicBezTo>
                    <a:pt x="0" y="93472"/>
                    <a:pt x="93472" y="0"/>
                    <a:pt x="208661" y="0"/>
                  </a:cubicBezTo>
                  <a:lnTo>
                    <a:pt x="573786" y="0"/>
                  </a:lnTo>
                  <a:cubicBezTo>
                    <a:pt x="688975" y="0"/>
                    <a:pt x="782447" y="93472"/>
                    <a:pt x="782447" y="208661"/>
                  </a:cubicBezTo>
                  <a:lnTo>
                    <a:pt x="782447" y="573786"/>
                  </a:lnTo>
                  <a:cubicBezTo>
                    <a:pt x="782447" y="688975"/>
                    <a:pt x="688975" y="782447"/>
                    <a:pt x="573786" y="782447"/>
                  </a:cubicBezTo>
                  <a:lnTo>
                    <a:pt x="208661" y="782447"/>
                  </a:lnTo>
                  <a:cubicBezTo>
                    <a:pt x="93472" y="782447"/>
                    <a:pt x="0" y="688975"/>
                    <a:pt x="0" y="573786"/>
                  </a:cubicBezTo>
                  <a:close/>
                </a:path>
              </a:pathLst>
            </a:custGeom>
            <a:solidFill>
              <a:srgbClr val="DED6FF"/>
            </a:solidFill>
          </p:spPr>
        </p:sp>
      </p:grpSp>
      <p:sp>
        <p:nvSpPr>
          <p:cNvPr name="TextBox 13" id="13"/>
          <p:cNvSpPr txBox="true"/>
          <p:nvPr/>
        </p:nvSpPr>
        <p:spPr>
          <a:xfrm rot="0">
            <a:off x="4442430" y="1940600"/>
            <a:ext cx="3077646" cy="344626"/>
          </a:xfrm>
          <a:prstGeom prst="rect">
            <a:avLst/>
          </a:prstGeom>
        </p:spPr>
        <p:txBody>
          <a:bodyPr anchor="t" rtlCol="false" tIns="0" lIns="0" bIns="0" rIns="0">
            <a:spAutoFit/>
          </a:bodyPr>
          <a:lstStyle/>
          <a:p>
            <a:pPr algn="ctr">
              <a:lnSpc>
                <a:spcPts val="3208"/>
              </a:lnSpc>
            </a:pPr>
            <a:r>
              <a:rPr lang="en-US" sz="2567">
                <a:solidFill>
                  <a:srgbClr val="5955EB"/>
                </a:solidFill>
                <a:latin typeface="Libre Baskerville"/>
              </a:rPr>
              <a:t>Data Extraction</a:t>
            </a:r>
          </a:p>
        </p:txBody>
      </p:sp>
      <p:sp>
        <p:nvSpPr>
          <p:cNvPr name="TextBox 14" id="14"/>
          <p:cNvSpPr txBox="true"/>
          <p:nvPr/>
        </p:nvSpPr>
        <p:spPr>
          <a:xfrm rot="0">
            <a:off x="3301216" y="2456885"/>
            <a:ext cx="5360224" cy="2488645"/>
          </a:xfrm>
          <a:prstGeom prst="rect">
            <a:avLst/>
          </a:prstGeom>
        </p:spPr>
        <p:txBody>
          <a:bodyPr anchor="t" rtlCol="false" tIns="0" lIns="0" bIns="0" rIns="0">
            <a:spAutoFit/>
          </a:bodyPr>
          <a:lstStyle/>
          <a:p>
            <a:pPr algn="ctr">
              <a:lnSpc>
                <a:spcPts val="3286"/>
              </a:lnSpc>
            </a:pPr>
            <a:r>
              <a:rPr lang="en-US" sz="2053">
                <a:solidFill>
                  <a:srgbClr val="49495A"/>
                </a:solidFill>
                <a:latin typeface="Open Sans"/>
              </a:rPr>
              <a:t>I began by extracting the first 1,000 rows of the dataset and importing them into a MySQL database to ensure the data was in a usable format. This allowed me to identify and address any data inconsistencies, such as issues with the date column.</a:t>
            </a:r>
          </a:p>
        </p:txBody>
      </p:sp>
      <p:grpSp>
        <p:nvGrpSpPr>
          <p:cNvPr name="Group 15" id="15"/>
          <p:cNvGrpSpPr/>
          <p:nvPr/>
        </p:nvGrpSpPr>
        <p:grpSpPr>
          <a:xfrm rot="0">
            <a:off x="9117806" y="6164908"/>
            <a:ext cx="52090" cy="912911"/>
            <a:chOff x="0" y="0"/>
            <a:chExt cx="69453" cy="1217215"/>
          </a:xfrm>
        </p:grpSpPr>
        <p:sp>
          <p:nvSpPr>
            <p:cNvPr name="Freeform 16" id="16"/>
            <p:cNvSpPr/>
            <p:nvPr/>
          </p:nvSpPr>
          <p:spPr>
            <a:xfrm flipH="false" flipV="false" rot="0">
              <a:off x="0" y="0"/>
              <a:ext cx="69469" cy="1217168"/>
            </a:xfrm>
            <a:custGeom>
              <a:avLst/>
              <a:gdLst/>
              <a:ahLst/>
              <a:cxnLst/>
              <a:rect r="r" b="b" t="t" l="l"/>
              <a:pathLst>
                <a:path h="1217168" w="69469">
                  <a:moveTo>
                    <a:pt x="0" y="0"/>
                  </a:moveTo>
                  <a:lnTo>
                    <a:pt x="69469" y="0"/>
                  </a:lnTo>
                  <a:lnTo>
                    <a:pt x="69469" y="1217168"/>
                  </a:lnTo>
                  <a:lnTo>
                    <a:pt x="0" y="1217168"/>
                  </a:lnTo>
                  <a:close/>
                </a:path>
              </a:pathLst>
            </a:custGeom>
            <a:solidFill>
              <a:srgbClr val="B8B7E0"/>
            </a:solidFill>
          </p:spPr>
        </p:sp>
      </p:grpSp>
      <p:grpSp>
        <p:nvGrpSpPr>
          <p:cNvPr name="Group 17" id="17"/>
          <p:cNvGrpSpPr/>
          <p:nvPr/>
        </p:nvGrpSpPr>
        <p:grpSpPr>
          <a:xfrm rot="0">
            <a:off x="8850511" y="5871568"/>
            <a:ext cx="586829" cy="586829"/>
            <a:chOff x="0" y="0"/>
            <a:chExt cx="782438" cy="782438"/>
          </a:xfrm>
        </p:grpSpPr>
        <p:sp>
          <p:nvSpPr>
            <p:cNvPr name="Freeform 18" id="18"/>
            <p:cNvSpPr/>
            <p:nvPr/>
          </p:nvSpPr>
          <p:spPr>
            <a:xfrm flipH="false" flipV="false" rot="0">
              <a:off x="0" y="0"/>
              <a:ext cx="782447" cy="782447"/>
            </a:xfrm>
            <a:custGeom>
              <a:avLst/>
              <a:gdLst/>
              <a:ahLst/>
              <a:cxnLst/>
              <a:rect r="r" b="b" t="t" l="l"/>
              <a:pathLst>
                <a:path h="782447" w="782447">
                  <a:moveTo>
                    <a:pt x="0" y="208661"/>
                  </a:moveTo>
                  <a:cubicBezTo>
                    <a:pt x="0" y="93472"/>
                    <a:pt x="93472" y="0"/>
                    <a:pt x="208661" y="0"/>
                  </a:cubicBezTo>
                  <a:lnTo>
                    <a:pt x="573786" y="0"/>
                  </a:lnTo>
                  <a:cubicBezTo>
                    <a:pt x="688975" y="0"/>
                    <a:pt x="782447" y="93472"/>
                    <a:pt x="782447" y="208661"/>
                  </a:cubicBezTo>
                  <a:lnTo>
                    <a:pt x="782447" y="573786"/>
                  </a:lnTo>
                  <a:cubicBezTo>
                    <a:pt x="782447" y="688975"/>
                    <a:pt x="688975" y="782447"/>
                    <a:pt x="573786" y="782447"/>
                  </a:cubicBezTo>
                  <a:lnTo>
                    <a:pt x="208661" y="782447"/>
                  </a:lnTo>
                  <a:cubicBezTo>
                    <a:pt x="93472" y="782447"/>
                    <a:pt x="0" y="688975"/>
                    <a:pt x="0" y="573786"/>
                  </a:cubicBezTo>
                  <a:close/>
                </a:path>
              </a:pathLst>
            </a:custGeom>
            <a:solidFill>
              <a:srgbClr val="DED6FF"/>
            </a:solidFill>
          </p:spPr>
        </p:sp>
      </p:grpSp>
      <p:sp>
        <p:nvSpPr>
          <p:cNvPr name="TextBox 19" id="19"/>
          <p:cNvSpPr txBox="true"/>
          <p:nvPr/>
        </p:nvSpPr>
        <p:spPr>
          <a:xfrm rot="0">
            <a:off x="9114889" y="5947052"/>
            <a:ext cx="58072" cy="416659"/>
          </a:xfrm>
          <a:prstGeom prst="rect">
            <a:avLst/>
          </a:prstGeom>
        </p:spPr>
        <p:txBody>
          <a:bodyPr anchor="t" rtlCol="false" tIns="0" lIns="0" bIns="0" rIns="0">
            <a:spAutoFit/>
          </a:bodyPr>
          <a:lstStyle/>
          <a:p>
            <a:pPr algn="ctr">
              <a:lnSpc>
                <a:spcPts val="3851"/>
              </a:lnSpc>
            </a:pPr>
            <a:r>
              <a:rPr lang="en-US" sz="3081">
                <a:solidFill>
                  <a:srgbClr val="5955EB"/>
                </a:solidFill>
                <a:latin typeface="Libre Baskerville"/>
              </a:rPr>
              <a:t>2</a:t>
            </a:r>
          </a:p>
        </p:txBody>
      </p:sp>
      <p:sp>
        <p:nvSpPr>
          <p:cNvPr name="TextBox 20" id="20"/>
          <p:cNvSpPr txBox="true"/>
          <p:nvPr/>
        </p:nvSpPr>
        <p:spPr>
          <a:xfrm rot="0">
            <a:off x="7605027" y="7355711"/>
            <a:ext cx="3077646" cy="344626"/>
          </a:xfrm>
          <a:prstGeom prst="rect">
            <a:avLst/>
          </a:prstGeom>
        </p:spPr>
        <p:txBody>
          <a:bodyPr anchor="t" rtlCol="false" tIns="0" lIns="0" bIns="0" rIns="0">
            <a:spAutoFit/>
          </a:bodyPr>
          <a:lstStyle/>
          <a:p>
            <a:pPr algn="ctr">
              <a:lnSpc>
                <a:spcPts val="3208"/>
              </a:lnSpc>
            </a:pPr>
            <a:r>
              <a:rPr lang="en-US" sz="2567">
                <a:solidFill>
                  <a:srgbClr val="5955EB"/>
                </a:solidFill>
                <a:latin typeface="Libre Baskerville"/>
              </a:rPr>
              <a:t>Data Cleaning</a:t>
            </a:r>
          </a:p>
        </p:txBody>
      </p:sp>
      <p:sp>
        <p:nvSpPr>
          <p:cNvPr name="TextBox 21" id="21"/>
          <p:cNvSpPr txBox="true"/>
          <p:nvPr/>
        </p:nvSpPr>
        <p:spPr>
          <a:xfrm rot="0">
            <a:off x="6463814" y="7871996"/>
            <a:ext cx="5360224" cy="1654016"/>
          </a:xfrm>
          <a:prstGeom prst="rect">
            <a:avLst/>
          </a:prstGeom>
        </p:spPr>
        <p:txBody>
          <a:bodyPr anchor="t" rtlCol="false" tIns="0" lIns="0" bIns="0" rIns="0">
            <a:spAutoFit/>
          </a:bodyPr>
          <a:lstStyle/>
          <a:p>
            <a:pPr algn="ctr">
              <a:lnSpc>
                <a:spcPts val="3286"/>
              </a:lnSpc>
            </a:pPr>
            <a:r>
              <a:rPr lang="en-US" sz="2053">
                <a:solidFill>
                  <a:srgbClr val="49495A"/>
                </a:solidFill>
                <a:latin typeface="Open Sans"/>
              </a:rPr>
              <a:t>After importing the full dataset, I checked for any NULL values and converted to MySQL approved date format, YYYY-MM-DD to ensure accurate analysis.</a:t>
            </a:r>
          </a:p>
        </p:txBody>
      </p:sp>
      <p:grpSp>
        <p:nvGrpSpPr>
          <p:cNvPr name="Group 22" id="22"/>
          <p:cNvGrpSpPr/>
          <p:nvPr/>
        </p:nvGrpSpPr>
        <p:grpSpPr>
          <a:xfrm rot="0">
            <a:off x="12280552" y="5251996"/>
            <a:ext cx="52090" cy="912911"/>
            <a:chOff x="0" y="0"/>
            <a:chExt cx="69453" cy="1217215"/>
          </a:xfrm>
        </p:grpSpPr>
        <p:sp>
          <p:nvSpPr>
            <p:cNvPr name="Freeform 23" id="23"/>
            <p:cNvSpPr/>
            <p:nvPr/>
          </p:nvSpPr>
          <p:spPr>
            <a:xfrm flipH="false" flipV="false" rot="0">
              <a:off x="0" y="0"/>
              <a:ext cx="69469" cy="1217168"/>
            </a:xfrm>
            <a:custGeom>
              <a:avLst/>
              <a:gdLst/>
              <a:ahLst/>
              <a:cxnLst/>
              <a:rect r="r" b="b" t="t" l="l"/>
              <a:pathLst>
                <a:path h="1217168" w="69469">
                  <a:moveTo>
                    <a:pt x="0" y="0"/>
                  </a:moveTo>
                  <a:lnTo>
                    <a:pt x="69469" y="0"/>
                  </a:lnTo>
                  <a:lnTo>
                    <a:pt x="69469" y="1217168"/>
                  </a:lnTo>
                  <a:lnTo>
                    <a:pt x="0" y="1217168"/>
                  </a:lnTo>
                  <a:close/>
                </a:path>
              </a:pathLst>
            </a:custGeom>
            <a:solidFill>
              <a:srgbClr val="B8B7E0"/>
            </a:solidFill>
          </p:spPr>
        </p:sp>
      </p:grpSp>
      <p:grpSp>
        <p:nvGrpSpPr>
          <p:cNvPr name="Group 24" id="24"/>
          <p:cNvGrpSpPr/>
          <p:nvPr/>
        </p:nvGrpSpPr>
        <p:grpSpPr>
          <a:xfrm rot="0">
            <a:off x="12013258" y="5871568"/>
            <a:ext cx="586829" cy="586829"/>
            <a:chOff x="0" y="0"/>
            <a:chExt cx="782438" cy="782438"/>
          </a:xfrm>
        </p:grpSpPr>
        <p:sp>
          <p:nvSpPr>
            <p:cNvPr name="Freeform 25" id="25"/>
            <p:cNvSpPr/>
            <p:nvPr/>
          </p:nvSpPr>
          <p:spPr>
            <a:xfrm flipH="false" flipV="false" rot="0">
              <a:off x="0" y="0"/>
              <a:ext cx="782447" cy="782447"/>
            </a:xfrm>
            <a:custGeom>
              <a:avLst/>
              <a:gdLst/>
              <a:ahLst/>
              <a:cxnLst/>
              <a:rect r="r" b="b" t="t" l="l"/>
              <a:pathLst>
                <a:path h="782447" w="782447">
                  <a:moveTo>
                    <a:pt x="0" y="208661"/>
                  </a:moveTo>
                  <a:cubicBezTo>
                    <a:pt x="0" y="93472"/>
                    <a:pt x="93472" y="0"/>
                    <a:pt x="208661" y="0"/>
                  </a:cubicBezTo>
                  <a:lnTo>
                    <a:pt x="573786" y="0"/>
                  </a:lnTo>
                  <a:cubicBezTo>
                    <a:pt x="688975" y="0"/>
                    <a:pt x="782447" y="93472"/>
                    <a:pt x="782447" y="208661"/>
                  </a:cubicBezTo>
                  <a:lnTo>
                    <a:pt x="782447" y="573786"/>
                  </a:lnTo>
                  <a:cubicBezTo>
                    <a:pt x="782447" y="688975"/>
                    <a:pt x="688975" y="782447"/>
                    <a:pt x="573786" y="782447"/>
                  </a:cubicBezTo>
                  <a:lnTo>
                    <a:pt x="208661" y="782447"/>
                  </a:lnTo>
                  <a:cubicBezTo>
                    <a:pt x="93472" y="782447"/>
                    <a:pt x="0" y="688975"/>
                    <a:pt x="0" y="573786"/>
                  </a:cubicBezTo>
                  <a:close/>
                </a:path>
              </a:pathLst>
            </a:custGeom>
            <a:solidFill>
              <a:srgbClr val="DED6FF"/>
            </a:solidFill>
          </p:spPr>
        </p:sp>
      </p:grpSp>
      <p:sp>
        <p:nvSpPr>
          <p:cNvPr name="TextBox 26" id="26"/>
          <p:cNvSpPr txBox="true"/>
          <p:nvPr/>
        </p:nvSpPr>
        <p:spPr>
          <a:xfrm rot="0">
            <a:off x="12277636" y="5947052"/>
            <a:ext cx="58073" cy="416659"/>
          </a:xfrm>
          <a:prstGeom prst="rect">
            <a:avLst/>
          </a:prstGeom>
        </p:spPr>
        <p:txBody>
          <a:bodyPr anchor="t" rtlCol="false" tIns="0" lIns="0" bIns="0" rIns="0">
            <a:spAutoFit/>
          </a:bodyPr>
          <a:lstStyle/>
          <a:p>
            <a:pPr algn="ctr">
              <a:lnSpc>
                <a:spcPts val="3851"/>
              </a:lnSpc>
            </a:pPr>
            <a:r>
              <a:rPr lang="en-US" sz="3081">
                <a:solidFill>
                  <a:srgbClr val="5955EB"/>
                </a:solidFill>
                <a:latin typeface="Libre Baskerville"/>
              </a:rPr>
              <a:t>3</a:t>
            </a:r>
          </a:p>
        </p:txBody>
      </p:sp>
      <p:sp>
        <p:nvSpPr>
          <p:cNvPr name="TextBox 27" id="27"/>
          <p:cNvSpPr txBox="true"/>
          <p:nvPr/>
        </p:nvSpPr>
        <p:spPr>
          <a:xfrm rot="0">
            <a:off x="10767775" y="1940600"/>
            <a:ext cx="3077646" cy="344626"/>
          </a:xfrm>
          <a:prstGeom prst="rect">
            <a:avLst/>
          </a:prstGeom>
        </p:spPr>
        <p:txBody>
          <a:bodyPr anchor="t" rtlCol="false" tIns="0" lIns="0" bIns="0" rIns="0">
            <a:spAutoFit/>
          </a:bodyPr>
          <a:lstStyle/>
          <a:p>
            <a:pPr algn="ctr">
              <a:lnSpc>
                <a:spcPts val="3208"/>
              </a:lnSpc>
            </a:pPr>
            <a:r>
              <a:rPr lang="en-US" sz="2567">
                <a:solidFill>
                  <a:srgbClr val="5955EB"/>
                </a:solidFill>
                <a:latin typeface="Libre Baskerville"/>
              </a:rPr>
              <a:t>Data Exploration</a:t>
            </a:r>
          </a:p>
        </p:txBody>
      </p:sp>
      <p:sp>
        <p:nvSpPr>
          <p:cNvPr name="TextBox 28" id="28"/>
          <p:cNvSpPr txBox="true"/>
          <p:nvPr/>
        </p:nvSpPr>
        <p:spPr>
          <a:xfrm rot="0">
            <a:off x="9626560" y="2456885"/>
            <a:ext cx="5360224" cy="2488645"/>
          </a:xfrm>
          <a:prstGeom prst="rect">
            <a:avLst/>
          </a:prstGeom>
        </p:spPr>
        <p:txBody>
          <a:bodyPr anchor="t" rtlCol="false" tIns="0" lIns="0" bIns="0" rIns="0">
            <a:spAutoFit/>
          </a:bodyPr>
          <a:lstStyle/>
          <a:p>
            <a:pPr algn="ctr">
              <a:lnSpc>
                <a:spcPts val="3286"/>
              </a:lnSpc>
            </a:pPr>
            <a:r>
              <a:rPr lang="en-US" sz="2053">
                <a:solidFill>
                  <a:srgbClr val="49495A"/>
                </a:solidFill>
                <a:latin typeface="Open Sans"/>
              </a:rPr>
              <a:t>With the data in a clean and consistent state, I proceeded to explore the dataset, analyzing the start and end dates, the number of months covered, and calculating monthly averages for confirmed cases, deaths, and recoveries.</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338650" y="3909057"/>
            <a:ext cx="5091589" cy="1006479"/>
          </a:xfrm>
          <a:prstGeom prst="rect">
            <a:avLst/>
          </a:prstGeom>
        </p:spPr>
        <p:txBody>
          <a:bodyPr anchor="t" rtlCol="false" tIns="0" lIns="0" bIns="0" rIns="0">
            <a:spAutoFit/>
          </a:bodyPr>
          <a:lstStyle/>
          <a:p>
            <a:pPr algn="ctr">
              <a:lnSpc>
                <a:spcPts val="8499"/>
              </a:lnSpc>
            </a:pPr>
            <a:r>
              <a:rPr lang="en-US" sz="5312">
                <a:solidFill>
                  <a:srgbClr val="49495A"/>
                </a:solidFill>
                <a:latin typeface="Open Sans Bold"/>
              </a:rPr>
              <a:t> THANK YOU</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455271"/>
            <a:ext cx="13027402" cy="860552"/>
          </a:xfrm>
          <a:prstGeom prst="rect">
            <a:avLst/>
          </a:prstGeom>
        </p:spPr>
        <p:txBody>
          <a:bodyPr anchor="t" rtlCol="false" tIns="0" lIns="0" bIns="0" rIns="0">
            <a:spAutoFit/>
          </a:bodyPr>
          <a:lstStyle/>
          <a:p>
            <a:pPr algn="l">
              <a:lnSpc>
                <a:spcPts val="6834"/>
              </a:lnSpc>
            </a:pPr>
            <a:r>
              <a:rPr lang="en-US" sz="5467">
                <a:solidFill>
                  <a:srgbClr val="5955EB"/>
                </a:solidFill>
                <a:latin typeface="Libre Baskerville"/>
              </a:rPr>
              <a:t>Identifying Trends and Patterns</a:t>
            </a:r>
          </a:p>
        </p:txBody>
      </p:sp>
      <p:sp>
        <p:nvSpPr>
          <p:cNvPr name="TextBox 7" id="7"/>
          <p:cNvSpPr txBox="true"/>
          <p:nvPr/>
        </p:nvSpPr>
        <p:spPr>
          <a:xfrm rot="0">
            <a:off x="2638931" y="3027045"/>
            <a:ext cx="3288982" cy="361593"/>
          </a:xfrm>
          <a:prstGeom prst="rect">
            <a:avLst/>
          </a:prstGeom>
        </p:spPr>
        <p:txBody>
          <a:bodyPr anchor="t" rtlCol="false" tIns="0" lIns="0" bIns="0" rIns="0">
            <a:spAutoFit/>
          </a:bodyPr>
          <a:lstStyle/>
          <a:p>
            <a:pPr algn="l">
              <a:lnSpc>
                <a:spcPts val="3417"/>
              </a:lnSpc>
            </a:pPr>
            <a:r>
              <a:rPr lang="en-US" sz="2733">
                <a:solidFill>
                  <a:srgbClr val="5955EB"/>
                </a:solidFill>
                <a:latin typeface="Libre Baskerville"/>
              </a:rPr>
              <a:t>Monthly Trends</a:t>
            </a:r>
          </a:p>
        </p:txBody>
      </p:sp>
      <p:sp>
        <p:nvSpPr>
          <p:cNvPr name="TextBox 8" id="8"/>
          <p:cNvSpPr txBox="true"/>
          <p:nvPr/>
        </p:nvSpPr>
        <p:spPr>
          <a:xfrm rot="0">
            <a:off x="2638931" y="3681591"/>
            <a:ext cx="3762554" cy="4427280"/>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To gain a deeper understanding of the COVID-19 pandemic, I analyzed the monthly trends for confirmed cases, deaths, and recoveries. This allowed me to identify the most frequent values for each metric, as well as the minimum and maximum values per year.</a:t>
            </a:r>
          </a:p>
        </p:txBody>
      </p:sp>
      <p:sp>
        <p:nvSpPr>
          <p:cNvPr name="TextBox 9" id="9"/>
          <p:cNvSpPr txBox="true"/>
          <p:nvPr/>
        </p:nvSpPr>
        <p:spPr>
          <a:xfrm rot="0">
            <a:off x="7271355" y="3027045"/>
            <a:ext cx="4288810" cy="430276"/>
          </a:xfrm>
          <a:prstGeom prst="rect">
            <a:avLst/>
          </a:prstGeom>
        </p:spPr>
        <p:txBody>
          <a:bodyPr anchor="t" rtlCol="false" tIns="0" lIns="0" bIns="0" rIns="0">
            <a:spAutoFit/>
          </a:bodyPr>
          <a:lstStyle/>
          <a:p>
            <a:pPr algn="l">
              <a:lnSpc>
                <a:spcPts val="3417"/>
              </a:lnSpc>
            </a:pPr>
            <a:r>
              <a:rPr lang="en-US" sz="2733">
                <a:solidFill>
                  <a:srgbClr val="5955EB"/>
                </a:solidFill>
                <a:latin typeface="Libre Baskerville"/>
              </a:rPr>
              <a:t>Geographical Insights</a:t>
            </a:r>
          </a:p>
        </p:txBody>
      </p:sp>
      <p:sp>
        <p:nvSpPr>
          <p:cNvPr name="TextBox 10" id="10"/>
          <p:cNvSpPr txBox="true"/>
          <p:nvPr/>
        </p:nvSpPr>
        <p:spPr>
          <a:xfrm rot="0">
            <a:off x="7271355" y="3681591"/>
            <a:ext cx="3762554" cy="4871531"/>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I also explored the geographical aspects of the dataset, identifying the country with the highest number of confirmed cases and the country with the lowest number of deaths. This provided valuable insights into the uneven impact of the pandemic across different regions.</a:t>
            </a:r>
          </a:p>
        </p:txBody>
      </p:sp>
      <p:sp>
        <p:nvSpPr>
          <p:cNvPr name="TextBox 11" id="11"/>
          <p:cNvSpPr txBox="true"/>
          <p:nvPr/>
        </p:nvSpPr>
        <p:spPr>
          <a:xfrm rot="0">
            <a:off x="11903780" y="3027045"/>
            <a:ext cx="3288982" cy="361593"/>
          </a:xfrm>
          <a:prstGeom prst="rect">
            <a:avLst/>
          </a:prstGeom>
        </p:spPr>
        <p:txBody>
          <a:bodyPr anchor="t" rtlCol="false" tIns="0" lIns="0" bIns="0" rIns="0">
            <a:spAutoFit/>
          </a:bodyPr>
          <a:lstStyle/>
          <a:p>
            <a:pPr algn="l">
              <a:lnSpc>
                <a:spcPts val="3417"/>
              </a:lnSpc>
            </a:pPr>
            <a:r>
              <a:rPr lang="en-US" sz="2733">
                <a:solidFill>
                  <a:srgbClr val="5955EB"/>
                </a:solidFill>
                <a:latin typeface="Libre Baskerville"/>
              </a:rPr>
              <a:t>Recovery Rates</a:t>
            </a:r>
          </a:p>
        </p:txBody>
      </p:sp>
      <p:sp>
        <p:nvSpPr>
          <p:cNvPr name="TextBox 12" id="12"/>
          <p:cNvSpPr txBox="true"/>
          <p:nvPr/>
        </p:nvSpPr>
        <p:spPr>
          <a:xfrm rot="0">
            <a:off x="11903780" y="3681591"/>
            <a:ext cx="3762554" cy="3983027"/>
          </a:xfrm>
          <a:prstGeom prst="rect">
            <a:avLst/>
          </a:prstGeom>
        </p:spPr>
        <p:txBody>
          <a:bodyPr anchor="t" rtlCol="false" tIns="0" lIns="0" bIns="0" rIns="0">
            <a:spAutoFit/>
          </a:bodyPr>
          <a:lstStyle/>
          <a:p>
            <a:pPr algn="l">
              <a:lnSpc>
                <a:spcPts val="3498"/>
              </a:lnSpc>
            </a:pPr>
            <a:r>
              <a:rPr lang="en-US" sz="2187">
                <a:solidFill>
                  <a:srgbClr val="49495A"/>
                </a:solidFill>
                <a:latin typeface="Open Sans"/>
              </a:rPr>
              <a:t>To understand the recovery efforts, I analyzed the total number of recovered cases per month and identified the top 5 countries with the highest recovered cases. This information can help inform public health strategies and resource allocation.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1152257"/>
            <a:ext cx="13431321" cy="860552"/>
          </a:xfrm>
          <a:prstGeom prst="rect">
            <a:avLst/>
          </a:prstGeom>
        </p:spPr>
        <p:txBody>
          <a:bodyPr anchor="t" rtlCol="false" tIns="0" lIns="0" bIns="0" rIns="0">
            <a:spAutoFit/>
          </a:bodyPr>
          <a:lstStyle/>
          <a:p>
            <a:pPr algn="l">
              <a:lnSpc>
                <a:spcPts val="6834"/>
              </a:lnSpc>
            </a:pPr>
            <a:r>
              <a:rPr lang="en-US" sz="5467">
                <a:solidFill>
                  <a:srgbClr val="5955EB"/>
                </a:solidFill>
                <a:latin typeface="Libre Baskerville"/>
              </a:rPr>
              <a:t>Analyzing the Spread of COVID-19</a:t>
            </a:r>
          </a:p>
        </p:txBody>
      </p:sp>
      <p:grpSp>
        <p:nvGrpSpPr>
          <p:cNvPr name="Group 7" id="7"/>
          <p:cNvGrpSpPr/>
          <p:nvPr/>
        </p:nvGrpSpPr>
        <p:grpSpPr>
          <a:xfrm rot="0">
            <a:off x="2547491" y="2419648"/>
            <a:ext cx="13193017" cy="6732091"/>
            <a:chOff x="0" y="0"/>
            <a:chExt cx="17590690" cy="8976122"/>
          </a:xfrm>
        </p:grpSpPr>
        <p:sp>
          <p:nvSpPr>
            <p:cNvPr name="Freeform 8" id="8"/>
            <p:cNvSpPr/>
            <p:nvPr/>
          </p:nvSpPr>
          <p:spPr>
            <a:xfrm flipH="false" flipV="false" rot="0">
              <a:off x="0" y="0"/>
              <a:ext cx="17590643" cy="8976106"/>
            </a:xfrm>
            <a:custGeom>
              <a:avLst/>
              <a:gdLst/>
              <a:ahLst/>
              <a:cxnLst/>
              <a:rect r="r" b="b" t="t" l="l"/>
              <a:pathLst>
                <a:path h="8976106" w="17590643">
                  <a:moveTo>
                    <a:pt x="0" y="222123"/>
                  </a:moveTo>
                  <a:cubicBezTo>
                    <a:pt x="0" y="99441"/>
                    <a:pt x="99441" y="0"/>
                    <a:pt x="222123" y="0"/>
                  </a:cubicBezTo>
                  <a:lnTo>
                    <a:pt x="17368520" y="0"/>
                  </a:lnTo>
                  <a:cubicBezTo>
                    <a:pt x="17491202" y="0"/>
                    <a:pt x="17590643" y="99441"/>
                    <a:pt x="17590643" y="222123"/>
                  </a:cubicBezTo>
                  <a:lnTo>
                    <a:pt x="17590643" y="8753983"/>
                  </a:lnTo>
                  <a:cubicBezTo>
                    <a:pt x="17590643" y="8876665"/>
                    <a:pt x="17491202" y="8976106"/>
                    <a:pt x="17368520" y="8976106"/>
                  </a:cubicBezTo>
                  <a:lnTo>
                    <a:pt x="222123" y="8976106"/>
                  </a:lnTo>
                  <a:cubicBezTo>
                    <a:pt x="99441" y="8976106"/>
                    <a:pt x="0" y="8876665"/>
                    <a:pt x="0" y="8753983"/>
                  </a:cubicBezTo>
                  <a:close/>
                </a:path>
              </a:pathLst>
            </a:custGeom>
            <a:solidFill>
              <a:srgbClr val="FBFAFF"/>
            </a:solidFill>
          </p:spPr>
        </p:sp>
      </p:grpSp>
      <p:sp>
        <p:nvSpPr>
          <p:cNvPr name="TextBox 9" id="9"/>
          <p:cNvSpPr txBox="true"/>
          <p:nvPr/>
        </p:nvSpPr>
        <p:spPr>
          <a:xfrm rot="0">
            <a:off x="2916644" y="2714506"/>
            <a:ext cx="3983266" cy="457736"/>
          </a:xfrm>
          <a:prstGeom prst="rect">
            <a:avLst/>
          </a:prstGeom>
        </p:spPr>
        <p:txBody>
          <a:bodyPr anchor="t" rtlCol="false" tIns="0" lIns="0" bIns="0" rIns="0">
            <a:spAutoFit/>
          </a:bodyPr>
          <a:lstStyle/>
          <a:p>
            <a:pPr algn="l">
              <a:lnSpc>
                <a:spcPts val="4101"/>
              </a:lnSpc>
            </a:pPr>
            <a:r>
              <a:rPr lang="en-US" sz="3279">
                <a:solidFill>
                  <a:srgbClr val="000000"/>
                </a:solidFill>
                <a:latin typeface="Libre Baskerville Bold"/>
              </a:rPr>
              <a:t>Analysis</a:t>
            </a:r>
          </a:p>
        </p:txBody>
      </p:sp>
      <p:sp>
        <p:nvSpPr>
          <p:cNvPr name="TextBox 10" id="10"/>
          <p:cNvSpPr txBox="true"/>
          <p:nvPr/>
        </p:nvSpPr>
        <p:spPr>
          <a:xfrm rot="0">
            <a:off x="2916644" y="3354020"/>
            <a:ext cx="12454711" cy="429013"/>
          </a:xfrm>
          <a:prstGeom prst="rect">
            <a:avLst/>
          </a:prstGeom>
        </p:spPr>
        <p:txBody>
          <a:bodyPr anchor="t" rtlCol="false" tIns="0" lIns="0" bIns="0" rIns="0">
            <a:spAutoFit/>
          </a:bodyPr>
          <a:lstStyle/>
          <a:p>
            <a:pPr algn="l">
              <a:lnSpc>
                <a:spcPts val="3498"/>
              </a:lnSpc>
            </a:pPr>
            <a:r>
              <a:rPr lang="en-US" sz="2187">
                <a:solidFill>
                  <a:srgbClr val="000000"/>
                </a:solidFill>
                <a:latin typeface="Open Sans"/>
              </a:rPr>
              <a:t>SHOW TABLES;</a:t>
            </a:r>
          </a:p>
        </p:txBody>
      </p:sp>
      <p:sp>
        <p:nvSpPr>
          <p:cNvPr name="TextBox 11" id="11"/>
          <p:cNvSpPr txBox="true"/>
          <p:nvPr/>
        </p:nvSpPr>
        <p:spPr>
          <a:xfrm rot="0">
            <a:off x="2916644" y="3964811"/>
            <a:ext cx="12454711" cy="429013"/>
          </a:xfrm>
          <a:prstGeom prst="rect">
            <a:avLst/>
          </a:prstGeom>
        </p:spPr>
        <p:txBody>
          <a:bodyPr anchor="t" rtlCol="false" tIns="0" lIns="0" bIns="0" rIns="0">
            <a:spAutoFit/>
          </a:bodyPr>
          <a:lstStyle/>
          <a:p>
            <a:pPr algn="l">
              <a:lnSpc>
                <a:spcPts val="3498"/>
              </a:lnSpc>
            </a:pPr>
            <a:r>
              <a:rPr lang="en-US" sz="2187">
                <a:solidFill>
                  <a:srgbClr val="000000"/>
                </a:solidFill>
                <a:latin typeface="Open Sans"/>
              </a:rPr>
              <a:t>SELECT * FROM corona_virus. corona virus;</a:t>
            </a:r>
          </a:p>
        </p:txBody>
      </p:sp>
      <p:sp>
        <p:nvSpPr>
          <p:cNvPr name="Freeform 12" id="12" descr="preencoded.png"/>
          <p:cNvSpPr/>
          <p:nvPr/>
        </p:nvSpPr>
        <p:spPr>
          <a:xfrm flipH="false" flipV="false" rot="0">
            <a:off x="2825204" y="4751934"/>
            <a:ext cx="8378726" cy="1264444"/>
          </a:xfrm>
          <a:custGeom>
            <a:avLst/>
            <a:gdLst/>
            <a:ahLst/>
            <a:cxnLst/>
            <a:rect r="r" b="b" t="t" l="l"/>
            <a:pathLst>
              <a:path h="1264444" w="8378726">
                <a:moveTo>
                  <a:pt x="0" y="0"/>
                </a:moveTo>
                <a:lnTo>
                  <a:pt x="8378726" y="0"/>
                </a:lnTo>
                <a:lnTo>
                  <a:pt x="8378726" y="1264444"/>
                </a:lnTo>
                <a:lnTo>
                  <a:pt x="0" y="1264444"/>
                </a:lnTo>
                <a:lnTo>
                  <a:pt x="0" y="0"/>
                </a:lnTo>
                <a:close/>
              </a:path>
            </a:pathLst>
          </a:custGeom>
          <a:blipFill>
            <a:blip r:embed="rId3"/>
            <a:stretch>
              <a:fillRect l="0" t="-74" r="0" b="-74"/>
            </a:stretch>
          </a:blipFill>
        </p:spPr>
      </p:sp>
      <p:sp>
        <p:nvSpPr>
          <p:cNvPr name="Freeform 13" id="13" descr="preencoded.png"/>
          <p:cNvSpPr/>
          <p:nvPr/>
        </p:nvSpPr>
        <p:spPr>
          <a:xfrm flipH="false" flipV="false" rot="0">
            <a:off x="2825204" y="6328767"/>
            <a:ext cx="8471298" cy="1788616"/>
          </a:xfrm>
          <a:custGeom>
            <a:avLst/>
            <a:gdLst/>
            <a:ahLst/>
            <a:cxnLst/>
            <a:rect r="r" b="b" t="t" l="l"/>
            <a:pathLst>
              <a:path h="1788616" w="8471298">
                <a:moveTo>
                  <a:pt x="0" y="0"/>
                </a:moveTo>
                <a:lnTo>
                  <a:pt x="8471297" y="0"/>
                </a:lnTo>
                <a:lnTo>
                  <a:pt x="8471297" y="1788617"/>
                </a:lnTo>
                <a:lnTo>
                  <a:pt x="0" y="1788617"/>
                </a:lnTo>
                <a:lnTo>
                  <a:pt x="0" y="0"/>
                </a:lnTo>
                <a:close/>
              </a:path>
            </a:pathLst>
          </a:custGeom>
          <a:blipFill>
            <a:blip r:embed="rId4"/>
            <a:stretch>
              <a:fillRect l="0" t="-79" r="0" b="-7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263919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 FROM corona_virus. corona virus</a:t>
            </a:r>
          </a:p>
        </p:txBody>
      </p:sp>
      <p:sp>
        <p:nvSpPr>
          <p:cNvPr name="TextBox 7" id="7"/>
          <p:cNvSpPr txBox="true"/>
          <p:nvPr/>
        </p:nvSpPr>
        <p:spPr>
          <a:xfrm rot="0">
            <a:off x="2638931" y="330699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WHERE Province IS NULL;</a:t>
            </a:r>
          </a:p>
        </p:txBody>
      </p:sp>
      <p:sp>
        <p:nvSpPr>
          <p:cNvPr name="TextBox 8" id="8"/>
          <p:cNvSpPr txBox="true"/>
          <p:nvPr/>
        </p:nvSpPr>
        <p:spPr>
          <a:xfrm rot="0">
            <a:off x="2638931" y="397478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Bold"/>
              </a:rPr>
              <a:t>Alternative query…</a:t>
            </a:r>
          </a:p>
        </p:txBody>
      </p:sp>
      <p:sp>
        <p:nvSpPr>
          <p:cNvPr name="TextBox 9" id="9"/>
          <p:cNvSpPr txBox="true"/>
          <p:nvPr/>
        </p:nvSpPr>
        <p:spPr>
          <a:xfrm rot="0">
            <a:off x="2638931" y="464257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 FROM corona_virus. corona virus</a:t>
            </a:r>
          </a:p>
        </p:txBody>
      </p:sp>
      <p:sp>
        <p:nvSpPr>
          <p:cNvPr name="TextBox 10" id="10"/>
          <p:cNvSpPr txBox="true"/>
          <p:nvPr/>
        </p:nvSpPr>
        <p:spPr>
          <a:xfrm rot="0">
            <a:off x="2638931" y="531036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WHERE COALESCE (Longitude, '') = '';</a:t>
            </a:r>
          </a:p>
        </p:txBody>
      </p:sp>
      <p:sp>
        <p:nvSpPr>
          <p:cNvPr name="Freeform 11" id="11" descr="preencoded.png"/>
          <p:cNvSpPr/>
          <p:nvPr/>
        </p:nvSpPr>
        <p:spPr>
          <a:xfrm flipH="false" flipV="false" rot="0">
            <a:off x="2547491" y="5989587"/>
            <a:ext cx="13193017" cy="1896516"/>
          </a:xfrm>
          <a:custGeom>
            <a:avLst/>
            <a:gdLst/>
            <a:ahLst/>
            <a:cxnLst/>
            <a:rect r="r" b="b" t="t" l="l"/>
            <a:pathLst>
              <a:path h="1896516" w="13193017">
                <a:moveTo>
                  <a:pt x="0" y="0"/>
                </a:moveTo>
                <a:lnTo>
                  <a:pt x="13193018" y="0"/>
                </a:lnTo>
                <a:lnTo>
                  <a:pt x="13193018" y="1896517"/>
                </a:lnTo>
                <a:lnTo>
                  <a:pt x="0" y="1896517"/>
                </a:lnTo>
                <a:lnTo>
                  <a:pt x="0" y="0"/>
                </a:lnTo>
                <a:close/>
              </a:path>
            </a:pathLst>
          </a:custGeom>
          <a:blipFill>
            <a:blip r:embed="rId3"/>
            <a:stretch>
              <a:fillRect l="-24" t="0" r="-24" b="0"/>
            </a:stretch>
          </a:blipFill>
        </p:spPr>
      </p:sp>
      <p:sp>
        <p:nvSpPr>
          <p:cNvPr name="TextBox 12" id="12"/>
          <p:cNvSpPr txBox="true"/>
          <p:nvPr/>
        </p:nvSpPr>
        <p:spPr>
          <a:xfrm rot="0">
            <a:off x="2547491" y="1812460"/>
            <a:ext cx="8656617"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1. Write a code to check NULL values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292554" y="3976231"/>
            <a:ext cx="13017107" cy="675208"/>
          </a:xfrm>
          <a:prstGeom prst="rect">
            <a:avLst/>
          </a:prstGeom>
        </p:spPr>
        <p:txBody>
          <a:bodyPr anchor="t" rtlCol="false" tIns="0" lIns="0" bIns="0" rIns="0">
            <a:spAutoFit/>
          </a:bodyPr>
          <a:lstStyle/>
          <a:p>
            <a:pPr algn="l">
              <a:lnSpc>
                <a:spcPts val="5739"/>
              </a:lnSpc>
            </a:pPr>
            <a:r>
              <a:rPr lang="en-US" sz="3588">
                <a:solidFill>
                  <a:srgbClr val="49495A"/>
                </a:solidFill>
                <a:latin typeface="Open Sans"/>
              </a:rPr>
              <a:t>There was no null value present in the data</a:t>
            </a:r>
          </a:p>
        </p:txBody>
      </p:sp>
      <p:sp>
        <p:nvSpPr>
          <p:cNvPr name="TextBox 7" id="7"/>
          <p:cNvSpPr txBox="true"/>
          <p:nvPr/>
        </p:nvSpPr>
        <p:spPr>
          <a:xfrm rot="0">
            <a:off x="2292554" y="2615386"/>
            <a:ext cx="14167425" cy="103628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2. If NULL values are present, update them with zeros for all columns</a:t>
            </a:r>
            <a:r>
              <a:rPr lang="en-US" sz="3279">
                <a:solidFill>
                  <a:srgbClr val="B05EF1"/>
                </a:solidFill>
                <a:latin typeface="Libre Baskerville"/>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4113341"/>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SELECT COUNT (*) AS total_rows</a:t>
            </a:r>
          </a:p>
        </p:txBody>
      </p:sp>
      <p:sp>
        <p:nvSpPr>
          <p:cNvPr name="TextBox 7" id="7"/>
          <p:cNvSpPr txBox="true"/>
          <p:nvPr/>
        </p:nvSpPr>
        <p:spPr>
          <a:xfrm rot="0">
            <a:off x="2638931" y="478113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FROM corona_virus. corona virus;</a:t>
            </a:r>
          </a:p>
        </p:txBody>
      </p:sp>
      <p:sp>
        <p:nvSpPr>
          <p:cNvPr name="Freeform 8" id="8" descr="preencoded.png"/>
          <p:cNvSpPr/>
          <p:nvPr/>
        </p:nvSpPr>
        <p:spPr>
          <a:xfrm flipH="false" flipV="false" rot="0">
            <a:off x="2547491" y="5460355"/>
            <a:ext cx="7020817" cy="951756"/>
          </a:xfrm>
          <a:custGeom>
            <a:avLst/>
            <a:gdLst/>
            <a:ahLst/>
            <a:cxnLst/>
            <a:rect r="r" b="b" t="t" l="l"/>
            <a:pathLst>
              <a:path h="951756" w="7020817">
                <a:moveTo>
                  <a:pt x="0" y="0"/>
                </a:moveTo>
                <a:lnTo>
                  <a:pt x="7020818" y="0"/>
                </a:lnTo>
                <a:lnTo>
                  <a:pt x="7020818" y="951756"/>
                </a:lnTo>
                <a:lnTo>
                  <a:pt x="0" y="951756"/>
                </a:lnTo>
                <a:lnTo>
                  <a:pt x="0" y="0"/>
                </a:lnTo>
                <a:close/>
              </a:path>
            </a:pathLst>
          </a:custGeom>
          <a:blipFill>
            <a:blip r:embed="rId3"/>
            <a:stretch>
              <a:fillRect l="0" t="-45" r="0" b="-45"/>
            </a:stretch>
          </a:blipFill>
        </p:spPr>
      </p:sp>
      <p:sp>
        <p:nvSpPr>
          <p:cNvPr name="TextBox 9" id="9"/>
          <p:cNvSpPr txBox="true"/>
          <p:nvPr/>
        </p:nvSpPr>
        <p:spPr>
          <a:xfrm rot="0">
            <a:off x="2547491" y="2629378"/>
            <a:ext cx="9695437" cy="640645"/>
          </a:xfrm>
          <a:prstGeom prst="rect">
            <a:avLst/>
          </a:prstGeom>
        </p:spPr>
        <p:txBody>
          <a:bodyPr anchor="t" rtlCol="false" tIns="0" lIns="0" bIns="0" rIns="0">
            <a:spAutoFit/>
          </a:bodyPr>
          <a:lstStyle/>
          <a:p>
            <a:pPr algn="l">
              <a:lnSpc>
                <a:spcPts val="5101"/>
              </a:lnSpc>
            </a:pPr>
            <a:r>
              <a:rPr lang="en-US" sz="4079">
                <a:solidFill>
                  <a:srgbClr val="5955EB"/>
                </a:solidFill>
                <a:latin typeface="Libre Baskerville"/>
              </a:rPr>
              <a:t>3. Check total number of rows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p:spPr>
        </p:sp>
      </p:grpSp>
      <p:sp>
        <p:nvSpPr>
          <p:cNvPr name="TextBox 6" id="6"/>
          <p:cNvSpPr txBox="true"/>
          <p:nvPr/>
        </p:nvSpPr>
        <p:spPr>
          <a:xfrm rot="0">
            <a:off x="2638931" y="2190482"/>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MODIFY Date date;</a:t>
            </a:r>
          </a:p>
        </p:txBody>
      </p:sp>
      <p:sp>
        <p:nvSpPr>
          <p:cNvPr name="TextBox 7" id="7"/>
          <p:cNvSpPr txBox="true"/>
          <p:nvPr/>
        </p:nvSpPr>
        <p:spPr>
          <a:xfrm rot="0">
            <a:off x="2638931" y="2858274"/>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Needed to modify the date column to a date data type</a:t>
            </a:r>
          </a:p>
        </p:txBody>
      </p:sp>
      <p:sp>
        <p:nvSpPr>
          <p:cNvPr name="TextBox 8" id="8"/>
          <p:cNvSpPr txBox="true"/>
          <p:nvPr/>
        </p:nvSpPr>
        <p:spPr>
          <a:xfrm rot="0">
            <a:off x="2638931" y="3526066"/>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I check if it was properly updated by this query:</a:t>
            </a:r>
          </a:p>
        </p:txBody>
      </p:sp>
      <p:sp>
        <p:nvSpPr>
          <p:cNvPr name="TextBox 9" id="9"/>
          <p:cNvSpPr txBox="true"/>
          <p:nvPr/>
        </p:nvSpPr>
        <p:spPr>
          <a:xfrm rot="0">
            <a:off x="2638931" y="4193858"/>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DESCRIBE corona_virus. corona virus;</a:t>
            </a:r>
          </a:p>
        </p:txBody>
      </p:sp>
      <p:sp>
        <p:nvSpPr>
          <p:cNvPr name="TextBox 10" id="10"/>
          <p:cNvSpPr txBox="true"/>
          <p:nvPr/>
        </p:nvSpPr>
        <p:spPr>
          <a:xfrm rot="0">
            <a:off x="2638931" y="4861649"/>
            <a:ext cx="13010138" cy="321111"/>
          </a:xfrm>
          <a:prstGeom prst="rect">
            <a:avLst/>
          </a:prstGeom>
        </p:spPr>
        <p:txBody>
          <a:bodyPr anchor="t" rtlCol="false" tIns="0" lIns="0" bIns="0" rIns="0">
            <a:spAutoFit/>
          </a:bodyPr>
          <a:lstStyle/>
          <a:p>
            <a:pPr algn="l">
              <a:lnSpc>
                <a:spcPts val="2798"/>
              </a:lnSpc>
            </a:pPr>
            <a:r>
              <a:rPr lang="en-US" sz="1750">
                <a:solidFill>
                  <a:srgbClr val="49495A"/>
                </a:solidFill>
                <a:latin typeface="Open Sans"/>
              </a:rPr>
              <a:t>SHOW COLUMNS FROM corona_virus. corona virus;</a:t>
            </a:r>
          </a:p>
        </p:txBody>
      </p:sp>
      <p:sp>
        <p:nvSpPr>
          <p:cNvPr name="Freeform 11" id="11" descr="preencoded.png"/>
          <p:cNvSpPr/>
          <p:nvPr/>
        </p:nvSpPr>
        <p:spPr>
          <a:xfrm flipH="false" flipV="false" rot="0">
            <a:off x="2547491" y="5540871"/>
            <a:ext cx="6033195" cy="2793950"/>
          </a:xfrm>
          <a:custGeom>
            <a:avLst/>
            <a:gdLst/>
            <a:ahLst/>
            <a:cxnLst/>
            <a:rect r="r" b="b" t="t" l="l"/>
            <a:pathLst>
              <a:path h="2793950" w="6033195">
                <a:moveTo>
                  <a:pt x="0" y="0"/>
                </a:moveTo>
                <a:lnTo>
                  <a:pt x="6033195" y="0"/>
                </a:lnTo>
                <a:lnTo>
                  <a:pt x="6033195" y="2793950"/>
                </a:lnTo>
                <a:lnTo>
                  <a:pt x="0" y="2793950"/>
                </a:lnTo>
                <a:lnTo>
                  <a:pt x="0" y="0"/>
                </a:lnTo>
                <a:close/>
              </a:path>
            </a:pathLst>
          </a:custGeom>
          <a:blipFill>
            <a:blip r:embed="rId3"/>
            <a:stretch>
              <a:fillRect l="-23" t="0" r="-23" b="0"/>
            </a:stretch>
          </a:blipFill>
        </p:spPr>
      </p:sp>
      <p:sp>
        <p:nvSpPr>
          <p:cNvPr name="TextBox 12" id="12"/>
          <p:cNvSpPr txBox="true"/>
          <p:nvPr/>
        </p:nvSpPr>
        <p:spPr>
          <a:xfrm rot="0">
            <a:off x="2547491" y="1325644"/>
            <a:ext cx="10665797" cy="521938"/>
          </a:xfrm>
          <a:prstGeom prst="rect">
            <a:avLst/>
          </a:prstGeom>
        </p:spPr>
        <p:txBody>
          <a:bodyPr anchor="t" rtlCol="false" tIns="0" lIns="0" bIns="0" rIns="0">
            <a:spAutoFit/>
          </a:bodyPr>
          <a:lstStyle/>
          <a:p>
            <a:pPr algn="l">
              <a:lnSpc>
                <a:spcPts val="4101"/>
              </a:lnSpc>
            </a:pPr>
            <a:r>
              <a:rPr lang="en-US" sz="3279">
                <a:solidFill>
                  <a:srgbClr val="5955EB"/>
                </a:solidFill>
                <a:latin typeface="Libre Baskerville"/>
              </a:rPr>
              <a:t>ALTER TABLE corona_virus.`corona virus`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DAGENERSGDc</dc:identifier>
  <dcterms:modified xsi:type="dcterms:W3CDTF">2011-08-01T06:04:30Z</dcterms:modified>
  <cp:revision>1</cp:revision>
  <dc:title>Analyzing-the-COVID-19-Pandemic.pptx</dc:title>
</cp:coreProperties>
</file>